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B_2A3CF152.xml" ContentType="application/vnd.ms-powerpoint.comments+xml"/>
  <Override PartName="/ppt/notesSlides/notesSlide2.xml" ContentType="application/vnd.openxmlformats-officedocument.presentationml.notesSlide+xml"/>
  <Override PartName="/ppt/comments/modernComment_10C_0.xml" ContentType="application/vnd.ms-powerpoint.comments+xml"/>
  <Override PartName="/ppt/notesSlides/notesSlide3.xml" ContentType="application/vnd.openxmlformats-officedocument.presentationml.notesSlide+xml"/>
  <Override PartName="/ppt/comments/modernComment_125_C8761706.xml" ContentType="application/vnd.ms-powerpoint.comments+xml"/>
  <Override PartName="/ppt/comments/modernComment_12C_FAA56BAF.xml" ContentType="application/vnd.ms-powerpoint.comments+xml"/>
  <Override PartName="/ppt/comments/modernComment_139_3CD59810.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48"/>
  </p:notesMasterIdLst>
  <p:sldIdLst>
    <p:sldId id="257" r:id="rId5"/>
    <p:sldId id="267" r:id="rId6"/>
    <p:sldId id="268" r:id="rId7"/>
    <p:sldId id="312" r:id="rId8"/>
    <p:sldId id="269" r:id="rId9"/>
    <p:sldId id="270" r:id="rId10"/>
    <p:sldId id="272" r:id="rId11"/>
    <p:sldId id="273" r:id="rId12"/>
    <p:sldId id="274" r:id="rId13"/>
    <p:sldId id="276" r:id="rId14"/>
    <p:sldId id="277" r:id="rId15"/>
    <p:sldId id="278" r:id="rId16"/>
    <p:sldId id="279" r:id="rId17"/>
    <p:sldId id="307" r:id="rId18"/>
    <p:sldId id="280" r:id="rId19"/>
    <p:sldId id="281" r:id="rId20"/>
    <p:sldId id="285" r:id="rId21"/>
    <p:sldId id="282" r:id="rId22"/>
    <p:sldId id="283" r:id="rId23"/>
    <p:sldId id="284" r:id="rId24"/>
    <p:sldId id="286" r:id="rId25"/>
    <p:sldId id="288" r:id="rId26"/>
    <p:sldId id="290" r:id="rId27"/>
    <p:sldId id="291" r:id="rId28"/>
    <p:sldId id="311" r:id="rId29"/>
    <p:sldId id="292" r:id="rId30"/>
    <p:sldId id="310" r:id="rId31"/>
    <p:sldId id="293" r:id="rId32"/>
    <p:sldId id="294" r:id="rId33"/>
    <p:sldId id="295" r:id="rId34"/>
    <p:sldId id="302" r:id="rId35"/>
    <p:sldId id="303" r:id="rId36"/>
    <p:sldId id="306" r:id="rId37"/>
    <p:sldId id="304" r:id="rId38"/>
    <p:sldId id="305" r:id="rId39"/>
    <p:sldId id="296" r:id="rId40"/>
    <p:sldId id="297" r:id="rId41"/>
    <p:sldId id="298" r:id="rId42"/>
    <p:sldId id="300" r:id="rId43"/>
    <p:sldId id="308" r:id="rId44"/>
    <p:sldId id="301" r:id="rId45"/>
    <p:sldId id="309" r:id="rId46"/>
    <p:sldId id="31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738112B8-7B1C-1197-EBD4-0FC3FFB52C03}" name="VITTORIA ALBERTO" initials="VA" userId="S::vi.alberto@studenti.unina.it::70616139-b60b-41e2-bde3-b726f7dfdaa5" providerId="AD"/>
  <p188:author id="{415745F4-EFB4-6251-6896-E35AF0632DA0}" name="DAVIDE DI MATTEO" initials="DD" userId="S::dav.dimatteo@studenti.unina.it::d5efa650-26cb-4056-94b6-ccb2fed02fc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3667E-AD30-4015-AFED-847BBD8DC95F}" v="3889" dt="2025-12-17T12:23:03.281"/>
    <p1510:client id="{1DA78859-C959-45F3-9347-11DDBD9A2E20}" v="3566" dt="2025-12-17T13:11:18.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omments/modernComment_10B_2A3CF152.xml><?xml version="1.0" encoding="utf-8"?>
<p188:cmLst xmlns:a="http://schemas.openxmlformats.org/drawingml/2006/main" xmlns:r="http://schemas.openxmlformats.org/officeDocument/2006/relationships" xmlns:p188="http://schemas.microsoft.com/office/powerpoint/2018/8/main">
  <p188:cm id="{B0D89B08-62ED-4FEF-8415-11A888F1E8E0}" authorId="{738112B8-7B1C-1197-EBD4-0FC3FFB52C03}" status="resolved" created="2025-12-16T10:49:19.344" complete="100000">
    <ac:deMkLst xmlns:ac="http://schemas.microsoft.com/office/drawing/2013/main/command">
      <pc:docMk xmlns:pc="http://schemas.microsoft.com/office/powerpoint/2013/main/command"/>
      <pc:sldMk xmlns:pc="http://schemas.microsoft.com/office/powerpoint/2013/main/command" cId="708637010" sldId="267"/>
      <ac:spMk id="32" creationId="{687878BC-7D53-0F0F-B546-4E4E4B6F29CE}"/>
    </ac:deMkLst>
    <p188:txBody>
      <a:bodyPr/>
      <a:lstStyle/>
      <a:p>
        <a:r>
          <a:rPr lang="it-IT"/>
          <a:t>Scrivere l’orizzonte temporale preciso della serie storica originale</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588E9F57-F3D5-4D4A-B49F-6218FD899FC8}" authorId="{738112B8-7B1C-1197-EBD4-0FC3FFB52C03}" status="resolved" created="2025-12-16T09:38:24.149" complete="100000">
    <pc:sldMkLst xmlns:pc="http://schemas.microsoft.com/office/powerpoint/2013/main/command">
      <pc:docMk/>
      <pc:sldMk cId="0" sldId="268"/>
    </pc:sldMkLst>
    <p188:txBody>
      <a:bodyPr/>
      <a:lstStyle/>
      <a:p>
        <a:r>
          <a:rPr lang="it-IT"/>
          <a:t>[@DAVIDE DI MATTEO] Da modificare poi con i passaggi e le ‘scritte’ giuste</a:t>
        </a:r>
      </a:p>
    </p188:txBody>
  </p188:cm>
</p188:cmLst>
</file>

<file path=ppt/comments/modernComment_125_C8761706.xml><?xml version="1.0" encoding="utf-8"?>
<p188:cmLst xmlns:a="http://schemas.openxmlformats.org/drawingml/2006/main" xmlns:r="http://schemas.openxmlformats.org/officeDocument/2006/relationships" xmlns:p188="http://schemas.microsoft.com/office/powerpoint/2018/8/main">
  <p188:cm id="{52547E05-3814-44A0-A7BF-933B4DD81CD5}" authorId="{738112B8-7B1C-1197-EBD4-0FC3FFB52C03}" status="resolved" created="2025-12-16T10:52:16.486" complete="100000">
    <pc:sldMkLst xmlns:pc="http://schemas.microsoft.com/office/powerpoint/2013/main/command">
      <pc:docMk/>
      <pc:sldMk cId="3363182342" sldId="293"/>
    </pc:sldMkLst>
    <p188:replyLst>
      <p188:reply id="{6E094898-C6F3-4477-B21C-ABB936338F81}" authorId="{415745F4-EFB4-6251-6896-E35AF0632DA0}" created="2025-12-17T12:10:28.079">
        <p188:txBody>
          <a:bodyPr/>
          <a:lstStyle/>
          <a:p>
            <a:r>
              <a:rPr lang="it-IT"/>
              <a:t>C’è poco da dire a parte che sono buoni
</a:t>
            </a:r>
          </a:p>
        </p188:txBody>
        <p188:extLst>
          <p:ext xmlns:p="http://schemas.openxmlformats.org/presentationml/2006/main" uri="{57CB4572-C831-44C2-8A1C-0ADB6CCDFE69}">
            <p223:reactions xmlns:p223="http://schemas.microsoft.com/office/powerpoint/2022/03/main">
              <p223:rxn type="👍">
                <p223:instance time="2025-12-17T13:07:38.516" authorId="{738112B8-7B1C-1197-EBD4-0FC3FFB52C03}"/>
              </p223:rxn>
            </p223:reactions>
          </p:ext>
        </p188:extLst>
      </p188:reply>
    </p188:replyLst>
    <p188:txBody>
      <a:bodyPr/>
      <a:lstStyle/>
      <a:p>
        <a:r>
          <a:rPr lang="it-IT"/>
          <a:t>Spiegare i risultati ottenuti</a:t>
        </a:r>
      </a:p>
    </p188:txBody>
  </p188:cm>
</p188:cmLst>
</file>

<file path=ppt/comments/modernComment_12C_FAA56BAF.xml><?xml version="1.0" encoding="utf-8"?>
<p188:cmLst xmlns:a="http://schemas.openxmlformats.org/drawingml/2006/main" xmlns:r="http://schemas.openxmlformats.org/officeDocument/2006/relationships" xmlns:p188="http://schemas.microsoft.com/office/powerpoint/2018/8/main">
  <p188:cm id="{54CD674E-F673-4FB5-BB4D-3B9A866879E1}" authorId="{738112B8-7B1C-1197-EBD4-0FC3FFB52C03}" status="resolved" created="2025-12-16T11:34:46.365" complete="100000">
    <ac:deMkLst xmlns:ac="http://schemas.microsoft.com/office/drawing/2013/main/command">
      <pc:docMk xmlns:pc="http://schemas.microsoft.com/office/powerpoint/2013/main/command"/>
      <pc:sldMk xmlns:pc="http://schemas.microsoft.com/office/powerpoint/2013/main/command" cId="4205145007" sldId="300"/>
      <ac:picMk id="10" creationId="{9D6854FC-90AE-9B7F-0AA1-C7C1AC4142A2}"/>
    </ac:deMkLst>
    <p188:txBody>
      <a:bodyPr/>
      <a:lstStyle/>
      <a:p>
        <a:r>
          <a:rPr lang="it-IT"/>
          <a:t>[@DAVIDE DI MATTEO] Mettere output giusto per il grid</a:t>
        </a:r>
      </a:p>
    </p188:txBody>
  </p188:cm>
</p188:cmLst>
</file>

<file path=ppt/comments/modernComment_139_3CD59810.xml><?xml version="1.0" encoding="utf-8"?>
<p188:cmLst xmlns:a="http://schemas.openxmlformats.org/drawingml/2006/main" xmlns:r="http://schemas.openxmlformats.org/officeDocument/2006/relationships" xmlns:p188="http://schemas.microsoft.com/office/powerpoint/2018/8/main">
  <p188:cm id="{E962FA1E-C558-42C9-BC31-5C703F8B3D1C}" authorId="{738112B8-7B1C-1197-EBD4-0FC3FFB52C03}" status="resolved" created="2025-12-17T11:50:06.771" complete="100000">
    <pc:sldMkLst xmlns:pc="http://schemas.microsoft.com/office/powerpoint/2013/main/command">
      <pc:docMk/>
      <pc:sldMk cId="1020631056" sldId="313"/>
    </pc:sldMkLst>
    <p188:txBody>
      <a:bodyPr/>
      <a:lstStyle/>
      <a:p>
        <a:r>
          <a:rPr lang="it-IT"/>
          <a:t>[@DAVIDE DI MATTEO] Vedi se ti piace, libero di cambiarlo, come sempree</a:t>
        </a:r>
      </a:p>
    </p188:txBody>
    <p188:extLst>
      <p:ext xmlns:p="http://schemas.openxmlformats.org/presentationml/2006/main" uri="{57CB4572-C831-44C2-8A1C-0ADB6CCDFE69}">
        <p223:reactions xmlns:p223="http://schemas.microsoft.com/office/powerpoint/2022/03/main">
          <p223:rxn type="👍">
            <p223:instance time="2025-12-17T12:24:18.088" authorId="{415745F4-EFB4-6251-6896-E35AF0632DA0}"/>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AB331-58CA-4146-A46C-449989A3704D}" type="datetimeFigureOut">
              <a:rPr lang="it-IT" smtClean="0"/>
              <a:t>17/12/2025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59D0E8-11F1-4BE2-9FF9-81B2E2EBB30E}" type="slidenum">
              <a:rPr lang="it-IT" smtClean="0"/>
              <a:t>‹N›</a:t>
            </a:fld>
            <a:endParaRPr lang="it-IT"/>
          </a:p>
        </p:txBody>
      </p:sp>
    </p:spTree>
    <p:extLst>
      <p:ext uri="{BB962C8B-B14F-4D97-AF65-F5344CB8AC3E}">
        <p14:creationId xmlns:p14="http://schemas.microsoft.com/office/powerpoint/2010/main" val="3907854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t-IT"/>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t-IT"/>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BC569-E931-B049-7E37-E4AFA65EE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71686-BF42-5204-56A4-AB0C3E10C89F}"/>
              </a:ext>
            </a:extLst>
          </p:cNvPr>
          <p:cNvSpPr>
            <a:spLocks noGrp="1" noRot="1" noChangeAspect="1"/>
          </p:cNvSpPr>
          <p:nvPr>
            <p:ph type="sldImg"/>
          </p:nvPr>
        </p:nvSpPr>
        <p:spPr/>
        <p:txBody>
          <a:bodyPr/>
          <a:lstStyle/>
          <a:p>
            <a:endParaRPr lang="it-IT"/>
          </a:p>
        </p:txBody>
      </p:sp>
      <p:sp>
        <p:nvSpPr>
          <p:cNvPr id="3" name="Notes Placeholder 2">
            <a:extLst>
              <a:ext uri="{FF2B5EF4-FFF2-40B4-BE49-F238E27FC236}">
                <a16:creationId xmlns:a16="http://schemas.microsoft.com/office/drawing/2014/main" id="{9C962F28-9CEC-090A-95E2-AC54C5797D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4EAF6E-11F0-409B-02EB-FB6D1DCCD798}"/>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873098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it-IT"/>
              <a:t>Fare clic per modificare lo stile del titolo dello schema</a:t>
            </a:r>
            <a:endParaRPr lang="en-US"/>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19480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4115174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it-IT"/>
              <a:t>Fare clic per modificare lo stile del titolo dello schema</a:t>
            </a:r>
            <a:endParaRPr lang="en-US"/>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446102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it-IT"/>
              <a:t>Fare clic per modificare lo stile del titolo dello schema</a:t>
            </a:r>
            <a:endParaRPr lang="en-US"/>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117366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it-IT"/>
              <a:t>Fare clic per modificare lo stile del titolo dello schema</a:t>
            </a:r>
            <a:endParaRPr lang="en-US"/>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662334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it-IT"/>
              <a:t>Fare clic per modificare lo stile del titolo dello schema</a:t>
            </a:r>
            <a:endParaRPr lang="en-US"/>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3CEF70C-A1F6-4C08-8310-4035E91966D5}" type="datetimeFigureOut">
              <a:rPr lang="it-IT" smtClean="0"/>
              <a:t>17/12/2025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3638275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it-IT"/>
              <a:t>Fare clic per modificare lo stile del titolo dello schema</a:t>
            </a:r>
            <a:endParaRPr lang="en-US"/>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3CEF70C-A1F6-4C08-8310-4035E91966D5}" type="datetimeFigureOut">
              <a:rPr lang="it-IT" smtClean="0"/>
              <a:t>17/12/2025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528561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4011002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it-IT"/>
              <a:t>Fare clic per modificare lo stile del titolo dello schema</a:t>
            </a:r>
            <a:endParaRPr lang="en-US"/>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703935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634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909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a:p>
        </p:txBody>
      </p:sp>
      <p:sp>
        <p:nvSpPr>
          <p:cNvPr id="12" name="Content Placeholder 2"/>
          <p:cNvSpPr>
            <a:spLocks noGrp="1"/>
          </p:cNvSpPr>
          <p:nvPr>
            <p:ph sz="quarter" idx="13"/>
          </p:nvPr>
        </p:nvSpPr>
        <p:spPr>
          <a:xfrm>
            <a:off x="913774" y="2367092"/>
            <a:ext cx="10363826" cy="342410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35868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it-IT"/>
              <a:t>Fare clic per modificare lo stile del titolo dello schema</a:t>
            </a:r>
            <a:endParaRPr lang="en-US"/>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3CEF70C-A1F6-4C08-8310-4035E91966D5}" type="datetimeFigureOut">
              <a:rPr lang="it-IT" smtClean="0"/>
              <a:t>17/12/2025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924412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it-IT"/>
              <a:t>Fare clic per modificare lo stile del titolo dello schema</a:t>
            </a:r>
            <a:endParaRPr lang="en-US"/>
          </a:p>
        </p:txBody>
      </p:sp>
      <p:sp>
        <p:nvSpPr>
          <p:cNvPr id="12" name="Content Placeholder 2"/>
          <p:cNvSpPr>
            <a:spLocks noGrp="1"/>
          </p:cNvSpPr>
          <p:nvPr>
            <p:ph sz="quarter" idx="13"/>
          </p:nvPr>
        </p:nvSpPr>
        <p:spPr>
          <a:xfrm>
            <a:off x="913774" y="2367092"/>
            <a:ext cx="5106026" cy="342410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13" name="Content Placeholder 3"/>
          <p:cNvSpPr>
            <a:spLocks noGrp="1"/>
          </p:cNvSpPr>
          <p:nvPr>
            <p:ph sz="quarter" idx="14"/>
          </p:nvPr>
        </p:nvSpPr>
        <p:spPr>
          <a:xfrm>
            <a:off x="6172200" y="2367092"/>
            <a:ext cx="5105400" cy="342410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3593608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Content Placeholder 3"/>
          <p:cNvSpPr>
            <a:spLocks noGrp="1"/>
          </p:cNvSpPr>
          <p:nvPr>
            <p:ph sz="quarter" idx="13"/>
          </p:nvPr>
        </p:nvSpPr>
        <p:spPr>
          <a:xfrm>
            <a:off x="913774" y="3051012"/>
            <a:ext cx="5106027" cy="274018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3" name="Content Placeholder 5"/>
          <p:cNvSpPr>
            <a:spLocks noGrp="1"/>
          </p:cNvSpPr>
          <p:nvPr>
            <p:ph sz="quarter" idx="14"/>
          </p:nvPr>
        </p:nvSpPr>
        <p:spPr>
          <a:xfrm>
            <a:off x="6172200" y="3051012"/>
            <a:ext cx="5105401" cy="2740187"/>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43CEF70C-A1F6-4C08-8310-4035E91966D5}" type="datetimeFigureOut">
              <a:rPr lang="it-IT" smtClean="0"/>
              <a:t>17/12/2025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3630795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43CEF70C-A1F6-4C08-8310-4035E91966D5}" type="datetimeFigureOut">
              <a:rPr lang="it-IT" smtClean="0"/>
              <a:t>17/12/2025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227192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3CEF70C-A1F6-4C08-8310-4035E91966D5}" type="datetimeFigureOut">
              <a:rPr lang="it-IT" smtClean="0"/>
              <a:t>17/12/2025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1226917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it-IT"/>
              <a:t>Fare clic per modificare lo stile del titolo dello schema</a:t>
            </a:r>
            <a:endParaRPr lang="en-US"/>
          </a:p>
        </p:txBody>
      </p:sp>
      <p:sp>
        <p:nvSpPr>
          <p:cNvPr id="10" name="Content Placeholder 2"/>
          <p:cNvSpPr>
            <a:spLocks noGrp="1"/>
          </p:cNvSpPr>
          <p:nvPr>
            <p:ph sz="quarter" idx="13"/>
          </p:nvPr>
        </p:nvSpPr>
        <p:spPr>
          <a:xfrm>
            <a:off x="5078062" y="609600"/>
            <a:ext cx="6200163" cy="518159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2581322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3CEF70C-A1F6-4C08-8310-4035E91966D5}" type="datetimeFigureOut">
              <a:rPr lang="it-IT" smtClean="0"/>
              <a:t>17/12/2025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A8F1C148-F156-4099-84DD-B31317F5930C}" type="slidenum">
              <a:rPr lang="it-IT" smtClean="0"/>
              <a:t>‹N›</a:t>
            </a:fld>
            <a:endParaRPr lang="it-IT"/>
          </a:p>
        </p:txBody>
      </p:sp>
    </p:spTree>
    <p:extLst>
      <p:ext uri="{BB962C8B-B14F-4D97-AF65-F5344CB8AC3E}">
        <p14:creationId xmlns:p14="http://schemas.microsoft.com/office/powerpoint/2010/main" val="8669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3CEF70C-A1F6-4C08-8310-4035E91966D5}" type="datetimeFigureOut">
              <a:rPr lang="it-IT" smtClean="0"/>
              <a:t>17/12/2025</a:t>
            </a:fld>
            <a:endParaRPr lang="it-IT"/>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it-IT"/>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8F1C148-F156-4099-84DD-B31317F5930C}" type="slidenum">
              <a:rPr lang="it-IT" smtClean="0"/>
              <a:t>‹N›</a:t>
            </a:fld>
            <a:endParaRPr lang="it-IT"/>
          </a:p>
        </p:txBody>
      </p:sp>
    </p:spTree>
    <p:extLst>
      <p:ext uri="{BB962C8B-B14F-4D97-AF65-F5344CB8AC3E}">
        <p14:creationId xmlns:p14="http://schemas.microsoft.com/office/powerpoint/2010/main" val="125503597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B_2A3CF15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8/10/relationships/comments" Target="../comments/modernComment_125_C8761706.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C_0.xml"/><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8/10/relationships/comments" Target="../comments/modernComment_12C_FAA56BAF.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139_3CD59810.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567054" y="1595636"/>
            <a:ext cx="5624945" cy="2362597"/>
          </a:xfrm>
          <a:prstGeom prst="rect">
            <a:avLst/>
          </a:prstGeom>
          <a:noFill/>
          <a:ln/>
        </p:spPr>
        <p:txBody>
          <a:bodyPr wrap="square" lIns="0" tIns="0" rIns="0" bIns="0" rtlCol="0" anchor="t"/>
          <a:lstStyle/>
          <a:p>
            <a:pPr>
              <a:lnSpc>
                <a:spcPts val="4625"/>
              </a:lnSpc>
            </a:pPr>
            <a:r>
              <a:rPr lang="it-IT" sz="3400" b="1" noProof="0">
                <a:solidFill>
                  <a:srgbClr val="000000"/>
                </a:solidFill>
                <a:latin typeface="+mj-lt"/>
                <a:ea typeface="Inter Bold" pitchFamily="34" charset="-122"/>
                <a:cs typeface="Inter Bold" pitchFamily="34" charset="-120"/>
              </a:rPr>
              <a:t>Analisi delle Serie Temporali: Volume di Traffico sulla Metro Interstate 64</a:t>
            </a:r>
            <a:endParaRPr lang="it-IT" sz="3400" noProof="0">
              <a:latin typeface="+mj-lt"/>
            </a:endParaRPr>
          </a:p>
        </p:txBody>
      </p:sp>
      <p:sp>
        <p:nvSpPr>
          <p:cNvPr id="4" name="Text 1"/>
          <p:cNvSpPr/>
          <p:nvPr/>
        </p:nvSpPr>
        <p:spPr>
          <a:xfrm>
            <a:off x="6567054" y="3739088"/>
            <a:ext cx="5329382" cy="302419"/>
          </a:xfrm>
          <a:prstGeom prst="rect">
            <a:avLst/>
          </a:prstGeom>
          <a:noFill/>
          <a:ln/>
        </p:spPr>
        <p:txBody>
          <a:bodyPr wrap="none" lIns="0" tIns="0" rIns="0" bIns="0" rtlCol="0" anchor="t"/>
          <a:lstStyle/>
          <a:p>
            <a:pPr>
              <a:lnSpc>
                <a:spcPts val="2375"/>
              </a:lnSpc>
            </a:pPr>
            <a:r>
              <a:rPr lang="it-IT" sz="1458" b="1" noProof="0">
                <a:solidFill>
                  <a:srgbClr val="272525"/>
                </a:solidFill>
                <a:ea typeface="Inter" pitchFamily="34" charset="-122"/>
                <a:cs typeface="Inter" pitchFamily="34" charset="-120"/>
              </a:rPr>
              <a:t>Corso: </a:t>
            </a:r>
            <a:r>
              <a:rPr lang="it-IT" sz="1458" noProof="0">
                <a:solidFill>
                  <a:srgbClr val="272525"/>
                </a:solidFill>
                <a:ea typeface="Inter" pitchFamily="34" charset="-122"/>
                <a:cs typeface="Inter" pitchFamily="34" charset="-120"/>
              </a:rPr>
              <a:t>Information Systems and Business Intelligence</a:t>
            </a:r>
            <a:endParaRPr lang="it-IT" sz="1458" noProof="0"/>
          </a:p>
        </p:txBody>
      </p:sp>
      <p:sp>
        <p:nvSpPr>
          <p:cNvPr id="5" name="Text 2"/>
          <p:cNvSpPr/>
          <p:nvPr/>
        </p:nvSpPr>
        <p:spPr>
          <a:xfrm>
            <a:off x="6567054" y="5430999"/>
            <a:ext cx="5421746" cy="936030"/>
          </a:xfrm>
          <a:prstGeom prst="rect">
            <a:avLst/>
          </a:prstGeom>
          <a:noFill/>
          <a:ln/>
        </p:spPr>
        <p:txBody>
          <a:bodyPr wrap="none" lIns="0" tIns="0" rIns="0" bIns="0" rtlCol="0" anchor="t"/>
          <a:lstStyle/>
          <a:p>
            <a:pPr>
              <a:lnSpc>
                <a:spcPts val="2375"/>
              </a:lnSpc>
            </a:pPr>
            <a:r>
              <a:rPr lang="it-IT" sz="1458" b="1" noProof="0">
                <a:solidFill>
                  <a:srgbClr val="272525"/>
                </a:solidFill>
                <a:ea typeface="Inter" pitchFamily="34" charset="-122"/>
                <a:cs typeface="Inter" pitchFamily="34" charset="-120"/>
              </a:rPr>
              <a:t>Studenti: </a:t>
            </a:r>
          </a:p>
          <a:p>
            <a:pPr>
              <a:lnSpc>
                <a:spcPts val="2375"/>
              </a:lnSpc>
            </a:pPr>
            <a:r>
              <a:rPr lang="it-IT" sz="1458" noProof="0">
                <a:solidFill>
                  <a:srgbClr val="272525"/>
                </a:solidFill>
                <a:ea typeface="Inter" pitchFamily="34" charset="-122"/>
                <a:cs typeface="Inter" pitchFamily="34" charset="-120"/>
              </a:rPr>
              <a:t>Davide di Matteo M63001757</a:t>
            </a:r>
          </a:p>
          <a:p>
            <a:pPr>
              <a:lnSpc>
                <a:spcPts val="2375"/>
              </a:lnSpc>
            </a:pPr>
            <a:r>
              <a:rPr lang="it-IT" sz="1458" noProof="0">
                <a:solidFill>
                  <a:srgbClr val="272525"/>
                </a:solidFill>
                <a:ea typeface="Inter" pitchFamily="34" charset="-122"/>
                <a:cs typeface="Inter" pitchFamily="34" charset="-120"/>
              </a:rPr>
              <a:t>Vittoria Alberto M63001750</a:t>
            </a:r>
          </a:p>
          <a:p>
            <a:pPr>
              <a:lnSpc>
                <a:spcPts val="2375"/>
              </a:lnSpc>
            </a:pPr>
            <a:endParaRPr lang="it-IT" sz="1458" noProof="0"/>
          </a:p>
        </p:txBody>
      </p:sp>
      <p:pic>
        <p:nvPicPr>
          <p:cNvPr id="6" name="Image 0" descr="preencoded.png">
            <a:extLst>
              <a:ext uri="{FF2B5EF4-FFF2-40B4-BE49-F238E27FC236}">
                <a16:creationId xmlns:a16="http://schemas.microsoft.com/office/drawing/2014/main" id="{0692C229-6233-6AFD-80F9-266EBCFC92B2}"/>
              </a:ext>
            </a:extLst>
          </p:cNvPr>
          <p:cNvPicPr>
            <a:picLocks noChangeAspect="1"/>
          </p:cNvPicPr>
          <p:nvPr/>
        </p:nvPicPr>
        <p:blipFill>
          <a:blip r:embed="rId3"/>
          <a:stretch>
            <a:fillRect/>
          </a:stretch>
        </p:blipFill>
        <p:spPr>
          <a:xfrm>
            <a:off x="-548399" y="0"/>
            <a:ext cx="6858000" cy="6858000"/>
          </a:xfrm>
          <a:prstGeom prst="rect">
            <a:avLst/>
          </a:prstGeom>
        </p:spPr>
      </p:pic>
      <p:sp>
        <p:nvSpPr>
          <p:cNvPr id="2" name="Text 2">
            <a:extLst>
              <a:ext uri="{FF2B5EF4-FFF2-40B4-BE49-F238E27FC236}">
                <a16:creationId xmlns:a16="http://schemas.microsoft.com/office/drawing/2014/main" id="{284EE694-8976-E778-D6A1-597642E2B24D}"/>
              </a:ext>
            </a:extLst>
          </p:cNvPr>
          <p:cNvSpPr/>
          <p:nvPr/>
        </p:nvSpPr>
        <p:spPr>
          <a:xfrm>
            <a:off x="6567054" y="4389053"/>
            <a:ext cx="5421746" cy="694399"/>
          </a:xfrm>
          <a:prstGeom prst="rect">
            <a:avLst/>
          </a:prstGeom>
          <a:noFill/>
          <a:ln/>
        </p:spPr>
        <p:txBody>
          <a:bodyPr wrap="none" lIns="0" tIns="0" rIns="0" bIns="0" rtlCol="0" anchor="t"/>
          <a:lstStyle/>
          <a:p>
            <a:pPr>
              <a:lnSpc>
                <a:spcPts val="2375"/>
              </a:lnSpc>
            </a:pPr>
            <a:r>
              <a:rPr lang="it-IT" sz="1458" b="1" noProof="0">
                <a:solidFill>
                  <a:srgbClr val="272525"/>
                </a:solidFill>
                <a:ea typeface="Inter" pitchFamily="34" charset="-122"/>
                <a:cs typeface="Inter" pitchFamily="34" charset="-120"/>
              </a:rPr>
              <a:t>Professori:</a:t>
            </a:r>
          </a:p>
          <a:p>
            <a:pPr>
              <a:lnSpc>
                <a:spcPts val="2375"/>
              </a:lnSpc>
            </a:pPr>
            <a:r>
              <a:rPr lang="it-IT" sz="1458" noProof="0">
                <a:solidFill>
                  <a:srgbClr val="272525"/>
                </a:solidFill>
                <a:ea typeface="Inter" pitchFamily="34" charset="-122"/>
                <a:cs typeface="Inter" pitchFamily="34" charset="-120"/>
              </a:rPr>
              <a:t>Prof.ssa Flora Amato</a:t>
            </a:r>
          </a:p>
          <a:p>
            <a:pPr>
              <a:lnSpc>
                <a:spcPts val="2375"/>
              </a:lnSpc>
            </a:pPr>
            <a:r>
              <a:rPr lang="it-IT" sz="1458" noProof="0">
                <a:solidFill>
                  <a:srgbClr val="272525"/>
                </a:solidFill>
                <a:ea typeface="Inter" pitchFamily="34" charset="-122"/>
                <a:cs typeface="Inter" pitchFamily="34" charset="-120"/>
              </a:rPr>
              <a:t>Prof. Alberto </a:t>
            </a:r>
            <a:r>
              <a:rPr lang="it-IT" sz="1458" noProof="0" err="1">
                <a:solidFill>
                  <a:srgbClr val="272525"/>
                </a:solidFill>
                <a:ea typeface="Inter" pitchFamily="34" charset="-122"/>
                <a:cs typeface="Inter" pitchFamily="34" charset="-120"/>
              </a:rPr>
              <a:t>Moccardi</a:t>
            </a:r>
            <a:endParaRPr lang="it-IT" sz="1458" noProof="0">
              <a:solidFill>
                <a:srgbClr val="272525"/>
              </a:solidFill>
              <a:ea typeface="Inter" pitchFamily="34" charset="-122"/>
              <a:cs typeface="Inter"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2898B-5D8E-E0F8-8C6F-DDA676DAA59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6E7B0A4-9511-B240-DCE5-6808A6E337B6}"/>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4A278DF8-EF89-4EFE-CDFF-C3464EEDB7CA}"/>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Gestione degli outlier</a:t>
            </a:r>
            <a:endParaRPr lang="it-IT" sz="1708" noProof="0">
              <a:latin typeface="+mj-lt"/>
            </a:endParaRPr>
          </a:p>
        </p:txBody>
      </p:sp>
      <p:sp>
        <p:nvSpPr>
          <p:cNvPr id="4" name="Text 1">
            <a:extLst>
              <a:ext uri="{FF2B5EF4-FFF2-40B4-BE49-F238E27FC236}">
                <a16:creationId xmlns:a16="http://schemas.microsoft.com/office/drawing/2014/main" id="{F00BD76A-2EB4-6EC6-C057-DE75BE47B7F5}"/>
              </a:ext>
            </a:extLst>
          </p:cNvPr>
          <p:cNvSpPr/>
          <p:nvPr/>
        </p:nvSpPr>
        <p:spPr>
          <a:xfrm>
            <a:off x="384472" y="1273365"/>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Gestione variabile temp</a:t>
            </a:r>
            <a:endParaRPr lang="it-IT" sz="1708" noProof="0">
              <a:solidFill>
                <a:schemeClr val="accent6">
                  <a:lumMod val="50000"/>
                </a:schemeClr>
              </a:solidFill>
              <a:latin typeface="+mj-lt"/>
            </a:endParaRPr>
          </a:p>
        </p:txBody>
      </p:sp>
      <p:sp>
        <p:nvSpPr>
          <p:cNvPr id="5" name="CasellaDiTesto 4">
            <a:extLst>
              <a:ext uri="{FF2B5EF4-FFF2-40B4-BE49-F238E27FC236}">
                <a16:creationId xmlns:a16="http://schemas.microsoft.com/office/drawing/2014/main" id="{D0FFB613-0D26-AD76-25B7-D7B32A9228FF}"/>
              </a:ext>
            </a:extLst>
          </p:cNvPr>
          <p:cNvSpPr txBox="1"/>
          <p:nvPr/>
        </p:nvSpPr>
        <p:spPr>
          <a:xfrm>
            <a:off x="264399" y="1548003"/>
            <a:ext cx="4750947" cy="369332"/>
          </a:xfrm>
          <a:prstGeom prst="rect">
            <a:avLst/>
          </a:prstGeom>
          <a:noFill/>
        </p:spPr>
        <p:txBody>
          <a:bodyPr wrap="square">
            <a:spAutoFit/>
          </a:bodyPr>
          <a:lstStyle/>
          <a:p>
            <a:r>
              <a:rPr lang="it-IT" b="1" noProof="0">
                <a:solidFill>
                  <a:schemeClr val="accent6">
                    <a:lumMod val="50000"/>
                  </a:schemeClr>
                </a:solidFill>
              </a:rPr>
              <a:t>2014-01-31</a:t>
            </a:r>
          </a:p>
        </p:txBody>
      </p:sp>
      <p:sp>
        <p:nvSpPr>
          <p:cNvPr id="8" name="CasellaDiTesto 7">
            <a:extLst>
              <a:ext uri="{FF2B5EF4-FFF2-40B4-BE49-F238E27FC236}">
                <a16:creationId xmlns:a16="http://schemas.microsoft.com/office/drawing/2014/main" id="{4DEE4CF0-C14C-746A-81C1-3E4B0C6C920A}"/>
              </a:ext>
            </a:extLst>
          </p:cNvPr>
          <p:cNvSpPr txBox="1"/>
          <p:nvPr/>
        </p:nvSpPr>
        <p:spPr>
          <a:xfrm>
            <a:off x="305963" y="3890544"/>
            <a:ext cx="5039114" cy="784830"/>
          </a:xfrm>
          <a:prstGeom prst="rect">
            <a:avLst/>
          </a:prstGeom>
          <a:noFill/>
        </p:spPr>
        <p:txBody>
          <a:bodyPr wrap="square">
            <a:spAutoFit/>
          </a:bodyPr>
          <a:lstStyle/>
          <a:p>
            <a:pPr algn="just"/>
            <a:r>
              <a:rPr lang="it-IT" sz="1500" noProof="0"/>
              <a:t>In questo caso la temperatura si mantiene costante su -17.22 C° dalle ore 00:00 alle ore 9:00, dunque possiamo riempire i campi errati con tale valore.</a:t>
            </a:r>
            <a:endParaRPr lang="it-IT" sz="1500" b="1" noProof="0"/>
          </a:p>
        </p:txBody>
      </p:sp>
      <p:pic>
        <p:nvPicPr>
          <p:cNvPr id="9" name="Immagine 8" descr="Immagine che contiene testo, schermata, Carattere, numero&#10;&#10;Il contenuto generato dall'IA potrebbe non essere corretto.">
            <a:extLst>
              <a:ext uri="{FF2B5EF4-FFF2-40B4-BE49-F238E27FC236}">
                <a16:creationId xmlns:a16="http://schemas.microsoft.com/office/drawing/2014/main" id="{BCAD4C79-29E9-9613-EE00-6B1C017FC918}"/>
              </a:ext>
            </a:extLst>
          </p:cNvPr>
          <p:cNvPicPr>
            <a:picLocks noChangeAspect="1"/>
          </p:cNvPicPr>
          <p:nvPr/>
        </p:nvPicPr>
        <p:blipFill>
          <a:blip r:embed="rId2"/>
          <a:stretch>
            <a:fillRect/>
          </a:stretch>
        </p:blipFill>
        <p:spPr>
          <a:xfrm>
            <a:off x="347527" y="2006402"/>
            <a:ext cx="4597306" cy="1884142"/>
          </a:xfrm>
          <a:prstGeom prst="rect">
            <a:avLst/>
          </a:prstGeom>
        </p:spPr>
      </p:pic>
      <p:pic>
        <p:nvPicPr>
          <p:cNvPr id="11" name="Immagine 10" descr="Immagine che contiene testo, schermata, Carattere, algebra&#10;&#10;Il contenuto generato dall'IA potrebbe non essere corretto.">
            <a:extLst>
              <a:ext uri="{FF2B5EF4-FFF2-40B4-BE49-F238E27FC236}">
                <a16:creationId xmlns:a16="http://schemas.microsoft.com/office/drawing/2014/main" id="{02B4A876-33E4-20EA-99A9-59F19559EB1F}"/>
              </a:ext>
            </a:extLst>
          </p:cNvPr>
          <p:cNvPicPr>
            <a:picLocks noChangeAspect="1"/>
          </p:cNvPicPr>
          <p:nvPr/>
        </p:nvPicPr>
        <p:blipFill>
          <a:blip r:embed="rId3"/>
          <a:stretch>
            <a:fillRect/>
          </a:stretch>
        </p:blipFill>
        <p:spPr>
          <a:xfrm>
            <a:off x="347527" y="4723329"/>
            <a:ext cx="4997550" cy="1690806"/>
          </a:xfrm>
          <a:prstGeom prst="rect">
            <a:avLst/>
          </a:prstGeom>
        </p:spPr>
      </p:pic>
      <p:sp>
        <p:nvSpPr>
          <p:cNvPr id="12" name="CasellaDiTesto 11">
            <a:extLst>
              <a:ext uri="{FF2B5EF4-FFF2-40B4-BE49-F238E27FC236}">
                <a16:creationId xmlns:a16="http://schemas.microsoft.com/office/drawing/2014/main" id="{23A49901-6C3A-4C1A-3FAF-92BE491A9257}"/>
              </a:ext>
            </a:extLst>
          </p:cNvPr>
          <p:cNvSpPr txBox="1"/>
          <p:nvPr/>
        </p:nvSpPr>
        <p:spPr>
          <a:xfrm>
            <a:off x="5975927" y="1548003"/>
            <a:ext cx="4750947" cy="369332"/>
          </a:xfrm>
          <a:prstGeom prst="rect">
            <a:avLst/>
          </a:prstGeom>
          <a:noFill/>
        </p:spPr>
        <p:txBody>
          <a:bodyPr wrap="square">
            <a:spAutoFit/>
          </a:bodyPr>
          <a:lstStyle/>
          <a:p>
            <a:r>
              <a:rPr lang="it-IT" b="1" noProof="0">
                <a:solidFill>
                  <a:schemeClr val="accent6">
                    <a:lumMod val="50000"/>
                  </a:schemeClr>
                </a:solidFill>
              </a:rPr>
              <a:t>2014-02-02</a:t>
            </a:r>
          </a:p>
        </p:txBody>
      </p:sp>
      <p:sp>
        <p:nvSpPr>
          <p:cNvPr id="13" name="CasellaDiTesto 12">
            <a:extLst>
              <a:ext uri="{FF2B5EF4-FFF2-40B4-BE49-F238E27FC236}">
                <a16:creationId xmlns:a16="http://schemas.microsoft.com/office/drawing/2014/main" id="{4EB1E91F-A666-FE09-B356-0B56B131EBAC}"/>
              </a:ext>
            </a:extLst>
          </p:cNvPr>
          <p:cNvSpPr txBox="1"/>
          <p:nvPr/>
        </p:nvSpPr>
        <p:spPr>
          <a:xfrm>
            <a:off x="5975927" y="4293969"/>
            <a:ext cx="6137564" cy="584775"/>
          </a:xfrm>
          <a:prstGeom prst="rect">
            <a:avLst/>
          </a:prstGeom>
          <a:noFill/>
        </p:spPr>
        <p:txBody>
          <a:bodyPr wrap="square">
            <a:spAutoFit/>
          </a:bodyPr>
          <a:lstStyle/>
          <a:p>
            <a:pPr algn="just"/>
            <a:r>
              <a:rPr lang="it-IT" sz="1600" noProof="0"/>
              <a:t>C'è un aumento graduale nella temperatura per il giorno 2, quindi dobbiamo sostituire in maniera coerente.</a:t>
            </a:r>
            <a:endParaRPr lang="it-IT" sz="1600" b="1" noProof="0"/>
          </a:p>
        </p:txBody>
      </p:sp>
      <p:pic>
        <p:nvPicPr>
          <p:cNvPr id="15" name="Immagine 14" descr="Immagine che contiene testo, schermata, Carattere, menu&#10;&#10;Il contenuto generato dall'IA potrebbe non essere corretto.">
            <a:extLst>
              <a:ext uri="{FF2B5EF4-FFF2-40B4-BE49-F238E27FC236}">
                <a16:creationId xmlns:a16="http://schemas.microsoft.com/office/drawing/2014/main" id="{D729478D-FCD2-D248-6731-31F2D7B5F7E8}"/>
              </a:ext>
            </a:extLst>
          </p:cNvPr>
          <p:cNvPicPr>
            <a:picLocks noChangeAspect="1"/>
          </p:cNvPicPr>
          <p:nvPr/>
        </p:nvPicPr>
        <p:blipFill>
          <a:blip r:embed="rId4"/>
          <a:stretch>
            <a:fillRect/>
          </a:stretch>
        </p:blipFill>
        <p:spPr>
          <a:xfrm>
            <a:off x="6059055" y="1956014"/>
            <a:ext cx="3979739" cy="2329018"/>
          </a:xfrm>
          <a:prstGeom prst="rect">
            <a:avLst/>
          </a:prstGeom>
        </p:spPr>
      </p:pic>
      <p:pic>
        <p:nvPicPr>
          <p:cNvPr id="17" name="Immagine 16" descr="Immagine che contiene testo, schermata, Carattere, algebra&#10;&#10;Il contenuto generato dall'IA potrebbe non essere corretto.">
            <a:extLst>
              <a:ext uri="{FF2B5EF4-FFF2-40B4-BE49-F238E27FC236}">
                <a16:creationId xmlns:a16="http://schemas.microsoft.com/office/drawing/2014/main" id="{BEBE4781-EB12-7410-7AB9-DEB39BAEB794}"/>
              </a:ext>
            </a:extLst>
          </p:cNvPr>
          <p:cNvPicPr>
            <a:picLocks noChangeAspect="1"/>
          </p:cNvPicPr>
          <p:nvPr/>
        </p:nvPicPr>
        <p:blipFill>
          <a:blip r:embed="rId5"/>
          <a:stretch>
            <a:fillRect/>
          </a:stretch>
        </p:blipFill>
        <p:spPr>
          <a:xfrm>
            <a:off x="6059055" y="4874439"/>
            <a:ext cx="5361682" cy="1787227"/>
          </a:xfrm>
          <a:prstGeom prst="rect">
            <a:avLst/>
          </a:prstGeom>
        </p:spPr>
      </p:pic>
    </p:spTree>
    <p:extLst>
      <p:ext uri="{BB962C8B-B14F-4D97-AF65-F5344CB8AC3E}">
        <p14:creationId xmlns:p14="http://schemas.microsoft.com/office/powerpoint/2010/main" val="177437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52F0F-56AD-5ED5-A894-8CE02704CEA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B97336B-D368-3500-5416-8DBF92E4026F}"/>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F8A01DBF-9F56-F526-173E-A7102ADB8E42}"/>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Gestione degli outlier</a:t>
            </a:r>
            <a:endParaRPr lang="it-IT" sz="1708" noProof="0">
              <a:latin typeface="+mj-lt"/>
            </a:endParaRPr>
          </a:p>
        </p:txBody>
      </p:sp>
      <p:sp>
        <p:nvSpPr>
          <p:cNvPr id="4" name="Text 1">
            <a:extLst>
              <a:ext uri="{FF2B5EF4-FFF2-40B4-BE49-F238E27FC236}">
                <a16:creationId xmlns:a16="http://schemas.microsoft.com/office/drawing/2014/main" id="{614DAEEE-540A-6F72-08B9-49EE2DB7E1B0}"/>
              </a:ext>
            </a:extLst>
          </p:cNvPr>
          <p:cNvSpPr/>
          <p:nvPr/>
        </p:nvSpPr>
        <p:spPr>
          <a:xfrm>
            <a:off x="384472" y="1273365"/>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Gestione variabile rain</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A36CA408-78CC-3C78-1C40-2A7C26D11F61}"/>
              </a:ext>
            </a:extLst>
          </p:cNvPr>
          <p:cNvSpPr txBox="1"/>
          <p:nvPr/>
        </p:nvSpPr>
        <p:spPr>
          <a:xfrm>
            <a:off x="267276" y="1566110"/>
            <a:ext cx="5596073" cy="369332"/>
          </a:xfrm>
          <a:prstGeom prst="rect">
            <a:avLst/>
          </a:prstGeom>
          <a:noFill/>
        </p:spPr>
        <p:txBody>
          <a:bodyPr wrap="square">
            <a:spAutoFit/>
          </a:bodyPr>
          <a:lstStyle/>
          <a:p>
            <a:pPr algn="just"/>
            <a:r>
              <a:rPr lang="it-IT" noProof="0"/>
              <a:t>Analizziamo adesso le righe con i valori di </a:t>
            </a:r>
            <a:r>
              <a:rPr lang="it-IT" b="1" noProof="0"/>
              <a:t>rain_1h </a:t>
            </a:r>
            <a:r>
              <a:rPr lang="it-IT" noProof="0"/>
              <a:t>più alti.</a:t>
            </a:r>
            <a:endParaRPr lang="it-IT" sz="1500" b="1" noProof="0"/>
          </a:p>
        </p:txBody>
      </p:sp>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E74F2E49-2817-A1CA-A49E-47F7A2DBAEB4}"/>
              </a:ext>
            </a:extLst>
          </p:cNvPr>
          <p:cNvPicPr>
            <a:picLocks noChangeAspect="1"/>
          </p:cNvPicPr>
          <p:nvPr/>
        </p:nvPicPr>
        <p:blipFill>
          <a:blip r:embed="rId2"/>
          <a:stretch>
            <a:fillRect/>
          </a:stretch>
        </p:blipFill>
        <p:spPr>
          <a:xfrm>
            <a:off x="3274466" y="2010682"/>
            <a:ext cx="4943376" cy="2137478"/>
          </a:xfrm>
          <a:prstGeom prst="rect">
            <a:avLst/>
          </a:prstGeom>
        </p:spPr>
      </p:pic>
      <p:sp>
        <p:nvSpPr>
          <p:cNvPr id="10" name="CasellaDiTesto 9">
            <a:extLst>
              <a:ext uri="{FF2B5EF4-FFF2-40B4-BE49-F238E27FC236}">
                <a16:creationId xmlns:a16="http://schemas.microsoft.com/office/drawing/2014/main" id="{F4D1B526-7E8D-FC4A-BA61-927A58EEA991}"/>
              </a:ext>
            </a:extLst>
          </p:cNvPr>
          <p:cNvSpPr txBox="1"/>
          <p:nvPr/>
        </p:nvSpPr>
        <p:spPr>
          <a:xfrm>
            <a:off x="2381822" y="4223400"/>
            <a:ext cx="7731997" cy="369332"/>
          </a:xfrm>
          <a:prstGeom prst="rect">
            <a:avLst/>
          </a:prstGeom>
          <a:noFill/>
        </p:spPr>
        <p:txBody>
          <a:bodyPr wrap="square">
            <a:spAutoFit/>
          </a:bodyPr>
          <a:lstStyle/>
          <a:p>
            <a:pPr algn="just"/>
            <a:r>
              <a:rPr lang="it-IT" noProof="0"/>
              <a:t>Notiamo che c'è </a:t>
            </a:r>
            <a:r>
              <a:rPr lang="it-IT" b="1" noProof="0"/>
              <a:t>una sola riga </a:t>
            </a:r>
            <a:r>
              <a:rPr lang="it-IT" noProof="0"/>
              <a:t>con valore </a:t>
            </a:r>
            <a:r>
              <a:rPr lang="it-IT" b="1" noProof="0"/>
              <a:t>anomalo</a:t>
            </a:r>
            <a:r>
              <a:rPr lang="it-IT" noProof="0"/>
              <a:t>, dunque la </a:t>
            </a:r>
            <a:r>
              <a:rPr lang="it-IT" b="1" noProof="0"/>
              <a:t>eliminiamo</a:t>
            </a:r>
            <a:r>
              <a:rPr lang="it-IT" noProof="0"/>
              <a:t>.</a:t>
            </a:r>
            <a:endParaRPr lang="it-IT" sz="1500" b="1" noProof="0"/>
          </a:p>
        </p:txBody>
      </p:sp>
      <p:pic>
        <p:nvPicPr>
          <p:cNvPr id="16" name="Immagine 15" descr="Immagine che contiene testo, schermata, Carattere, algebra&#10;&#10;Il contenuto generato dall'IA potrebbe non essere corretto.">
            <a:extLst>
              <a:ext uri="{FF2B5EF4-FFF2-40B4-BE49-F238E27FC236}">
                <a16:creationId xmlns:a16="http://schemas.microsoft.com/office/drawing/2014/main" id="{1E45CCC8-89D7-2F3C-4489-F527BC199ABB}"/>
              </a:ext>
            </a:extLst>
          </p:cNvPr>
          <p:cNvPicPr>
            <a:picLocks noChangeAspect="1"/>
          </p:cNvPicPr>
          <p:nvPr/>
        </p:nvPicPr>
        <p:blipFill>
          <a:blip r:embed="rId3"/>
          <a:stretch>
            <a:fillRect/>
          </a:stretch>
        </p:blipFill>
        <p:spPr>
          <a:xfrm>
            <a:off x="2100449" y="4712976"/>
            <a:ext cx="7525800" cy="1743318"/>
          </a:xfrm>
          <a:prstGeom prst="rect">
            <a:avLst/>
          </a:prstGeom>
        </p:spPr>
      </p:pic>
    </p:spTree>
    <p:extLst>
      <p:ext uri="{BB962C8B-B14F-4D97-AF65-F5344CB8AC3E}">
        <p14:creationId xmlns:p14="http://schemas.microsoft.com/office/powerpoint/2010/main" val="9200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014A9-6EE0-F623-621F-95F0F8B0598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6FF0C38-9172-7A5A-E45D-AFBADC5B769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95220643-8B5A-81AD-8916-50BFA67102A8}"/>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Gap Temporali</a:t>
            </a:r>
            <a:endParaRPr lang="it-IT" sz="1708" noProof="0">
              <a:latin typeface="+mj-lt"/>
            </a:endParaRPr>
          </a:p>
        </p:txBody>
      </p:sp>
      <p:sp>
        <p:nvSpPr>
          <p:cNvPr id="8" name="CasellaDiTesto 7">
            <a:extLst>
              <a:ext uri="{FF2B5EF4-FFF2-40B4-BE49-F238E27FC236}">
                <a16:creationId xmlns:a16="http://schemas.microsoft.com/office/drawing/2014/main" id="{AF242260-183B-BE97-EE7D-DCE22D88C0A4}"/>
              </a:ext>
            </a:extLst>
          </p:cNvPr>
          <p:cNvSpPr txBox="1"/>
          <p:nvPr/>
        </p:nvSpPr>
        <p:spPr>
          <a:xfrm>
            <a:off x="267276" y="1084254"/>
            <a:ext cx="9514033" cy="338554"/>
          </a:xfrm>
          <a:prstGeom prst="rect">
            <a:avLst/>
          </a:prstGeom>
          <a:noFill/>
        </p:spPr>
        <p:txBody>
          <a:bodyPr wrap="square">
            <a:spAutoFit/>
          </a:bodyPr>
          <a:lstStyle/>
          <a:p>
            <a:r>
              <a:rPr lang="it-IT" sz="1600" noProof="0"/>
              <a:t>Tracciamo il "</a:t>
            </a:r>
            <a:r>
              <a:rPr lang="it-IT" sz="1600" noProof="0" err="1"/>
              <a:t>traffic_volume</a:t>
            </a:r>
            <a:r>
              <a:rPr lang="it-IT" sz="1600" noProof="0"/>
              <a:t>" sull'intera serie temporale per verificare la presenza di gap "temporali"</a:t>
            </a:r>
          </a:p>
        </p:txBody>
      </p:sp>
      <p:sp>
        <p:nvSpPr>
          <p:cNvPr id="10" name="CasellaDiTesto 9">
            <a:extLst>
              <a:ext uri="{FF2B5EF4-FFF2-40B4-BE49-F238E27FC236}">
                <a16:creationId xmlns:a16="http://schemas.microsoft.com/office/drawing/2014/main" id="{34EE0492-9450-DB95-3FF6-51ACB4AB62C6}"/>
              </a:ext>
            </a:extLst>
          </p:cNvPr>
          <p:cNvSpPr txBox="1"/>
          <p:nvPr/>
        </p:nvSpPr>
        <p:spPr>
          <a:xfrm>
            <a:off x="7091886" y="2010405"/>
            <a:ext cx="4933172" cy="830997"/>
          </a:xfrm>
          <a:prstGeom prst="rect">
            <a:avLst/>
          </a:prstGeom>
          <a:noFill/>
        </p:spPr>
        <p:txBody>
          <a:bodyPr wrap="square">
            <a:spAutoFit/>
          </a:bodyPr>
          <a:lstStyle/>
          <a:p>
            <a:pPr algn="just"/>
            <a:r>
              <a:rPr lang="it-IT" sz="1600" noProof="0"/>
              <a:t>Notiamo subito la presenza di un </a:t>
            </a:r>
            <a:r>
              <a:rPr lang="it-IT" sz="1600" b="1" noProof="0"/>
              <a:t>gap</a:t>
            </a:r>
            <a:r>
              <a:rPr lang="it-IT" sz="1600" noProof="0"/>
              <a:t> temporale di circa </a:t>
            </a:r>
            <a:r>
              <a:rPr lang="it-IT" sz="1600" b="1" noProof="0"/>
              <a:t>8 mesi</a:t>
            </a:r>
            <a:r>
              <a:rPr lang="it-IT" sz="1600" noProof="0"/>
              <a:t>, centrato nel Gennaio 2015. Valutiamo dunque analiticamente il fenomeno..</a:t>
            </a:r>
            <a:endParaRPr lang="it-IT" sz="1600" b="1" noProof="0"/>
          </a:p>
        </p:txBody>
      </p:sp>
      <p:pic>
        <p:nvPicPr>
          <p:cNvPr id="4098" name="Picture 2">
            <a:extLst>
              <a:ext uri="{FF2B5EF4-FFF2-40B4-BE49-F238E27FC236}">
                <a16:creationId xmlns:a16="http://schemas.microsoft.com/office/drawing/2014/main" id="{7E5D1444-BFDC-6372-178D-D435D375C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72" y="1543052"/>
            <a:ext cx="6430804" cy="2981782"/>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descr="Immagine che contiene testo, schermata, Carattere, numero&#10;&#10;Il contenuto generato dall'IA potrebbe non essere corretto.">
            <a:extLst>
              <a:ext uri="{FF2B5EF4-FFF2-40B4-BE49-F238E27FC236}">
                <a16:creationId xmlns:a16="http://schemas.microsoft.com/office/drawing/2014/main" id="{26890B00-1D4E-C7F1-0762-065AB353F9C0}"/>
              </a:ext>
            </a:extLst>
          </p:cNvPr>
          <p:cNvPicPr>
            <a:picLocks noChangeAspect="1"/>
          </p:cNvPicPr>
          <p:nvPr/>
        </p:nvPicPr>
        <p:blipFill>
          <a:blip r:embed="rId3"/>
          <a:stretch>
            <a:fillRect/>
          </a:stretch>
        </p:blipFill>
        <p:spPr>
          <a:xfrm>
            <a:off x="7309417" y="3101456"/>
            <a:ext cx="4498109" cy="2412235"/>
          </a:xfrm>
          <a:prstGeom prst="rect">
            <a:avLst/>
          </a:prstGeom>
        </p:spPr>
      </p:pic>
      <p:sp>
        <p:nvSpPr>
          <p:cNvPr id="9" name="CasellaDiTesto 8">
            <a:extLst>
              <a:ext uri="{FF2B5EF4-FFF2-40B4-BE49-F238E27FC236}">
                <a16:creationId xmlns:a16="http://schemas.microsoft.com/office/drawing/2014/main" id="{E0C4C375-536A-7B7A-A6EE-F44CC5863F06}"/>
              </a:ext>
            </a:extLst>
          </p:cNvPr>
          <p:cNvSpPr txBox="1"/>
          <p:nvPr/>
        </p:nvSpPr>
        <p:spPr>
          <a:xfrm>
            <a:off x="7091886" y="5773746"/>
            <a:ext cx="4933172" cy="830997"/>
          </a:xfrm>
          <a:prstGeom prst="rect">
            <a:avLst/>
          </a:prstGeom>
          <a:noFill/>
        </p:spPr>
        <p:txBody>
          <a:bodyPr wrap="square">
            <a:spAutoFit/>
          </a:bodyPr>
          <a:lstStyle/>
          <a:p>
            <a:pPr algn="just"/>
            <a:r>
              <a:rPr lang="it-IT" sz="1600" noProof="0"/>
              <a:t>Ci accorgiamo dunque della presenza di ulteriori </a:t>
            </a:r>
            <a:r>
              <a:rPr lang="it-IT" sz="1600" b="1" noProof="0"/>
              <a:t>2589 gap</a:t>
            </a:r>
            <a:r>
              <a:rPr lang="it-IT" sz="1600" noProof="0"/>
              <a:t> nella nostra serie temporale, alcuni lunghi anche diversi giorni</a:t>
            </a:r>
            <a:endParaRPr lang="it-IT" sz="1600" b="1" noProof="0"/>
          </a:p>
        </p:txBody>
      </p:sp>
    </p:spTree>
    <p:extLst>
      <p:ext uri="{BB962C8B-B14F-4D97-AF65-F5344CB8AC3E}">
        <p14:creationId xmlns:p14="http://schemas.microsoft.com/office/powerpoint/2010/main" val="10305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71438-EAAC-4205-A832-F0CF6DCACB4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B02FD93-F489-F180-9DC2-048F37D1C96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1C2D1DA3-AD54-04F3-E90D-CDA2072ECBD6}"/>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Trend</a:t>
            </a:r>
            <a:endParaRPr lang="it-IT" sz="1708" noProof="0">
              <a:latin typeface="+mj-lt"/>
            </a:endParaRPr>
          </a:p>
        </p:txBody>
      </p:sp>
      <p:sp>
        <p:nvSpPr>
          <p:cNvPr id="10" name="CasellaDiTesto 9">
            <a:extLst>
              <a:ext uri="{FF2B5EF4-FFF2-40B4-BE49-F238E27FC236}">
                <a16:creationId xmlns:a16="http://schemas.microsoft.com/office/drawing/2014/main" id="{DB0B95F9-4EDA-676C-A728-861F771DEC34}"/>
              </a:ext>
            </a:extLst>
          </p:cNvPr>
          <p:cNvSpPr txBox="1"/>
          <p:nvPr/>
        </p:nvSpPr>
        <p:spPr>
          <a:xfrm>
            <a:off x="384472" y="1291095"/>
            <a:ext cx="11563476" cy="615553"/>
          </a:xfrm>
          <a:prstGeom prst="rect">
            <a:avLst/>
          </a:prstGeom>
          <a:noFill/>
        </p:spPr>
        <p:txBody>
          <a:bodyPr wrap="square">
            <a:spAutoFit/>
          </a:bodyPr>
          <a:lstStyle/>
          <a:p>
            <a:pPr algn="just"/>
            <a:r>
              <a:rPr lang="it-IT" sz="1700" noProof="0"/>
              <a:t>In questa fase vengono introdotte nuove feature temporali, ricavate a partire dal date-time, quali:</a:t>
            </a:r>
            <a:r>
              <a:rPr lang="it-IT" sz="1700"/>
              <a:t> </a:t>
            </a:r>
            <a:r>
              <a:rPr lang="it-IT" sz="1700" b="1"/>
              <a:t>hour, </a:t>
            </a:r>
            <a:r>
              <a:rPr lang="it-IT" sz="1700" b="1" err="1"/>
              <a:t>day_of_week</a:t>
            </a:r>
            <a:r>
              <a:rPr lang="it-IT" sz="1700" b="1"/>
              <a:t>, </a:t>
            </a:r>
            <a:r>
              <a:rPr lang="it-IT" sz="1700" b="1" err="1"/>
              <a:t>isWeekend</a:t>
            </a:r>
            <a:r>
              <a:rPr lang="it-IT" sz="1700" b="1"/>
              <a:t>, month, </a:t>
            </a:r>
            <a:r>
              <a:rPr lang="it-IT" sz="1700" b="1" err="1"/>
              <a:t>year</a:t>
            </a:r>
            <a:r>
              <a:rPr lang="it-IT" sz="1700" b="1"/>
              <a:t> .</a:t>
            </a:r>
          </a:p>
        </p:txBody>
      </p:sp>
      <p:sp>
        <p:nvSpPr>
          <p:cNvPr id="4" name="Text 1">
            <a:extLst>
              <a:ext uri="{FF2B5EF4-FFF2-40B4-BE49-F238E27FC236}">
                <a16:creationId xmlns:a16="http://schemas.microsoft.com/office/drawing/2014/main" id="{3AA7F5C6-06F7-9DF2-783C-681BC40DEF82}"/>
              </a:ext>
            </a:extLst>
          </p:cNvPr>
          <p:cNvSpPr/>
          <p:nvPr/>
        </p:nvSpPr>
        <p:spPr>
          <a:xfrm>
            <a:off x="384473" y="1153776"/>
            <a:ext cx="4943376" cy="274638"/>
          </a:xfrm>
          <a:prstGeom prst="rect">
            <a:avLst/>
          </a:prstGeom>
          <a:noFill/>
          <a:ln/>
        </p:spPr>
        <p:txBody>
          <a:bodyPr wrap="none" lIns="0" tIns="0" rIns="0" bIns="0" rtlCol="0" anchor="t"/>
          <a:lstStyle/>
          <a:p>
            <a:pPr>
              <a:lnSpc>
                <a:spcPts val="2125"/>
              </a:lnSpc>
            </a:pPr>
            <a:endParaRPr lang="it-IT" sz="1708" noProof="0">
              <a:solidFill>
                <a:schemeClr val="accent6">
                  <a:lumMod val="50000"/>
                </a:schemeClr>
              </a:solidFill>
              <a:latin typeface="+mj-lt"/>
            </a:endParaRPr>
          </a:p>
        </p:txBody>
      </p:sp>
      <p:pic>
        <p:nvPicPr>
          <p:cNvPr id="9" name="Immagine 8" descr="Immagine che contiene testo, Carattere, schermata&#10;&#10;Il contenuto generato dall'IA potrebbe non essere corretto.">
            <a:extLst>
              <a:ext uri="{FF2B5EF4-FFF2-40B4-BE49-F238E27FC236}">
                <a16:creationId xmlns:a16="http://schemas.microsoft.com/office/drawing/2014/main" id="{20C950BC-BD04-645E-6FB5-FC1A437C7F35}"/>
              </a:ext>
            </a:extLst>
          </p:cNvPr>
          <p:cNvPicPr>
            <a:picLocks noChangeAspect="1"/>
          </p:cNvPicPr>
          <p:nvPr/>
        </p:nvPicPr>
        <p:blipFill>
          <a:blip r:embed="rId2"/>
          <a:stretch>
            <a:fillRect/>
          </a:stretch>
        </p:blipFill>
        <p:spPr>
          <a:xfrm>
            <a:off x="2199731" y="2389576"/>
            <a:ext cx="7792537" cy="1276528"/>
          </a:xfrm>
          <a:prstGeom prst="rect">
            <a:avLst/>
          </a:prstGeom>
        </p:spPr>
      </p:pic>
      <p:sp>
        <p:nvSpPr>
          <p:cNvPr id="11" name="CasellaDiTesto 10">
            <a:extLst>
              <a:ext uri="{FF2B5EF4-FFF2-40B4-BE49-F238E27FC236}">
                <a16:creationId xmlns:a16="http://schemas.microsoft.com/office/drawing/2014/main" id="{9BCFCFE1-E916-1E60-963F-869379F7C4A2}"/>
              </a:ext>
            </a:extLst>
          </p:cNvPr>
          <p:cNvSpPr txBox="1"/>
          <p:nvPr/>
        </p:nvSpPr>
        <p:spPr>
          <a:xfrm>
            <a:off x="545856" y="4280986"/>
            <a:ext cx="10869708" cy="1107996"/>
          </a:xfrm>
          <a:prstGeom prst="rect">
            <a:avLst/>
          </a:prstGeom>
          <a:noFill/>
        </p:spPr>
        <p:txBody>
          <a:bodyPr wrap="square">
            <a:spAutoFit/>
          </a:bodyPr>
          <a:lstStyle/>
          <a:p>
            <a:pPr algn="just"/>
            <a:r>
              <a:rPr lang="it-IT" sz="1600"/>
              <a:t>Queste feature permettono al modello di catturare andamenti periodici, stagionalità e comportamenti ricorrenti che non emergerebbero utilizzando il solo valore grezzo del date-time.</a:t>
            </a:r>
            <a:endParaRPr lang="it-IT" sz="1700"/>
          </a:p>
          <a:p>
            <a:pPr algn="just"/>
            <a:endParaRPr lang="it-IT" sz="1700"/>
          </a:p>
          <a:p>
            <a:pPr algn="just"/>
            <a:r>
              <a:rPr lang="it-IT" sz="1700"/>
              <a:t>Quest’ultimo, essendo diventato ridondante, di conseguenza viene rimosso.</a:t>
            </a:r>
          </a:p>
        </p:txBody>
      </p:sp>
    </p:spTree>
    <p:extLst>
      <p:ext uri="{BB962C8B-B14F-4D97-AF65-F5344CB8AC3E}">
        <p14:creationId xmlns:p14="http://schemas.microsoft.com/office/powerpoint/2010/main" val="187052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30B5B-90DA-135D-8FBF-3A7578FFFB0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6A474B1-BA14-E69A-8960-01251D3858D4}"/>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491FF92B-4F73-8E8F-E518-F72E5066DF54}"/>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Trend</a:t>
            </a:r>
            <a:endParaRPr lang="it-IT" sz="1708" noProof="0">
              <a:latin typeface="+mj-lt"/>
            </a:endParaRPr>
          </a:p>
        </p:txBody>
      </p:sp>
      <p:sp>
        <p:nvSpPr>
          <p:cNvPr id="8" name="CasellaDiTesto 7">
            <a:extLst>
              <a:ext uri="{FF2B5EF4-FFF2-40B4-BE49-F238E27FC236}">
                <a16:creationId xmlns:a16="http://schemas.microsoft.com/office/drawing/2014/main" id="{AB7AC6A8-4D4E-449C-DDAF-5231B4904D4C}"/>
              </a:ext>
            </a:extLst>
          </p:cNvPr>
          <p:cNvSpPr txBox="1"/>
          <p:nvPr/>
        </p:nvSpPr>
        <p:spPr>
          <a:xfrm>
            <a:off x="321161" y="1454627"/>
            <a:ext cx="11065742" cy="615553"/>
          </a:xfrm>
          <a:prstGeom prst="rect">
            <a:avLst/>
          </a:prstGeom>
          <a:noFill/>
        </p:spPr>
        <p:txBody>
          <a:bodyPr wrap="square">
            <a:spAutoFit/>
          </a:bodyPr>
          <a:lstStyle/>
          <a:p>
            <a:r>
              <a:rPr lang="it-IT" sz="1700" noProof="0"/>
              <a:t>Analizziamo e visualizziamo i modelli di </a:t>
            </a:r>
            <a:r>
              <a:rPr lang="it-IT" sz="1700" b="1" noProof="0"/>
              <a:t>traffico giornalieri</a:t>
            </a:r>
            <a:r>
              <a:rPr lang="it-IT" sz="1700" noProof="0"/>
              <a:t> calcolando il </a:t>
            </a:r>
            <a:r>
              <a:rPr lang="it-IT" sz="1700" b="1" noProof="0"/>
              <a:t>traffic_volume medio per ogni ora</a:t>
            </a:r>
            <a:r>
              <a:rPr lang="it-IT" sz="1700" noProof="0"/>
              <a:t>, separando i giorni feriali dai fine settimana per comprendere la </a:t>
            </a:r>
            <a:r>
              <a:rPr lang="it-IT" sz="1700" b="1" noProof="0"/>
              <a:t>stagionalità giornaliera.</a:t>
            </a:r>
          </a:p>
        </p:txBody>
      </p:sp>
      <p:sp>
        <p:nvSpPr>
          <p:cNvPr id="10" name="CasellaDiTesto 9">
            <a:extLst>
              <a:ext uri="{FF2B5EF4-FFF2-40B4-BE49-F238E27FC236}">
                <a16:creationId xmlns:a16="http://schemas.microsoft.com/office/drawing/2014/main" id="{0FF0B495-6157-B8EA-FF97-AA172F621112}"/>
              </a:ext>
            </a:extLst>
          </p:cNvPr>
          <p:cNvSpPr txBox="1"/>
          <p:nvPr/>
        </p:nvSpPr>
        <p:spPr>
          <a:xfrm>
            <a:off x="244051" y="5678716"/>
            <a:ext cx="11703897" cy="877163"/>
          </a:xfrm>
          <a:prstGeom prst="rect">
            <a:avLst/>
          </a:prstGeom>
          <a:noFill/>
        </p:spPr>
        <p:txBody>
          <a:bodyPr wrap="square">
            <a:spAutoFit/>
          </a:bodyPr>
          <a:lstStyle/>
          <a:p>
            <a:pPr algn="just"/>
            <a:r>
              <a:rPr lang="it-IT" sz="1700" noProof="0"/>
              <a:t>Notiamo dunque come sia possibile identificare dei </a:t>
            </a:r>
            <a:r>
              <a:rPr lang="it-IT" sz="1700" b="1" noProof="0"/>
              <a:t>trend</a:t>
            </a:r>
            <a:r>
              <a:rPr lang="it-IT" sz="1700" noProof="0"/>
              <a:t> che si ripetono potenzialmente ogni giorno, come i picchi nei giorni lavorativi nelle ore di entrata/uscita degli uffici. Questo ci suggerisce di utilizzare una </a:t>
            </a:r>
            <a:r>
              <a:rPr lang="it-IT" sz="1700" b="1" noProof="0"/>
              <a:t>lag feature </a:t>
            </a:r>
            <a:r>
              <a:rPr lang="it-IT" sz="1700" noProof="0"/>
              <a:t>che faccia riferimento al volume di traffico di 24h prima.</a:t>
            </a:r>
            <a:endParaRPr lang="it-IT" sz="1700" b="1" noProof="0"/>
          </a:p>
        </p:txBody>
      </p:sp>
      <p:sp>
        <p:nvSpPr>
          <p:cNvPr id="4" name="Text 1">
            <a:extLst>
              <a:ext uri="{FF2B5EF4-FFF2-40B4-BE49-F238E27FC236}">
                <a16:creationId xmlns:a16="http://schemas.microsoft.com/office/drawing/2014/main" id="{D62F5A75-2B01-640D-3CF8-5B06CF661C1B}"/>
              </a:ext>
            </a:extLst>
          </p:cNvPr>
          <p:cNvSpPr/>
          <p:nvPr/>
        </p:nvSpPr>
        <p:spPr>
          <a:xfrm>
            <a:off x="384473" y="1153776"/>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Trend giornaliero (Feriale vs Festivo)</a:t>
            </a:r>
            <a:endParaRPr lang="it-IT" sz="1708" noProof="0">
              <a:solidFill>
                <a:schemeClr val="accent6">
                  <a:lumMod val="50000"/>
                </a:schemeClr>
              </a:solidFill>
              <a:latin typeface="+mj-lt"/>
            </a:endParaRPr>
          </a:p>
        </p:txBody>
      </p:sp>
      <p:pic>
        <p:nvPicPr>
          <p:cNvPr id="9218" name="Picture 2">
            <a:extLst>
              <a:ext uri="{FF2B5EF4-FFF2-40B4-BE49-F238E27FC236}">
                <a16:creationId xmlns:a16="http://schemas.microsoft.com/office/drawing/2014/main" id="{1A629B49-7CBC-756E-C7BC-4EA68CD8C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947" y="2171851"/>
            <a:ext cx="6868103" cy="340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48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18"/>
                                        </p:tgtEl>
                                        <p:attrNameLst>
                                          <p:attrName>style.visibility</p:attrName>
                                        </p:attrNameLst>
                                      </p:cBhvr>
                                      <p:to>
                                        <p:strVal val="visible"/>
                                      </p:to>
                                    </p:set>
                                    <p:animEffect transition="in" filter="fade">
                                      <p:cBhvr>
                                        <p:cTn id="15" dur="500"/>
                                        <p:tgtEl>
                                          <p:spTgt spid="92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46158-CA8A-44B4-54B4-2A5C1E92736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5480CB1-B0CF-C1B1-D241-42F7B9A32F09}"/>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A23E0805-8660-896B-56F2-B6184CB6FDBA}"/>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Trend</a:t>
            </a:r>
            <a:endParaRPr lang="it-IT" sz="1708" noProof="0">
              <a:latin typeface="+mj-lt"/>
            </a:endParaRPr>
          </a:p>
        </p:txBody>
      </p:sp>
      <p:sp>
        <p:nvSpPr>
          <p:cNvPr id="10" name="CasellaDiTesto 9">
            <a:extLst>
              <a:ext uri="{FF2B5EF4-FFF2-40B4-BE49-F238E27FC236}">
                <a16:creationId xmlns:a16="http://schemas.microsoft.com/office/drawing/2014/main" id="{F55644D3-30BC-60D3-4EA8-00A56AE75786}"/>
              </a:ext>
            </a:extLst>
          </p:cNvPr>
          <p:cNvSpPr txBox="1"/>
          <p:nvPr/>
        </p:nvSpPr>
        <p:spPr>
          <a:xfrm>
            <a:off x="244050" y="5542792"/>
            <a:ext cx="11703897" cy="1138773"/>
          </a:xfrm>
          <a:prstGeom prst="rect">
            <a:avLst/>
          </a:prstGeom>
          <a:noFill/>
        </p:spPr>
        <p:txBody>
          <a:bodyPr wrap="square">
            <a:spAutoFit/>
          </a:bodyPr>
          <a:lstStyle/>
          <a:p>
            <a:pPr algn="just"/>
            <a:r>
              <a:rPr lang="it-IT" sz="1700" noProof="0"/>
              <a:t>Notiamo come il volume di traffico sia soggetto a un calo prevedibile e ricorrente ogni fine settimana, mostrando una forte </a:t>
            </a:r>
            <a:r>
              <a:rPr lang="it-IT" sz="1700" b="1" noProof="0"/>
              <a:t>Stagionalità Settimanale</a:t>
            </a:r>
            <a:r>
              <a:rPr lang="it-IT" sz="1700" noProof="0"/>
              <a:t>. Per sfruttare questo pattern cruciale e robusto, è essenziale introdurre una </a:t>
            </a:r>
            <a:r>
              <a:rPr lang="it-IT" sz="1700" b="1" noProof="0"/>
              <a:t>lag_168 feature </a:t>
            </a:r>
            <a:r>
              <a:rPr lang="it-IT" sz="1700" noProof="0"/>
              <a:t>(il volume di traffico di 7 giorni prima), che permette al modello di confrontare ogni giorno feriale/weekend con la sua controparte della settimana precedente</a:t>
            </a:r>
            <a:endParaRPr lang="it-IT" sz="1700" b="1" noProof="0"/>
          </a:p>
        </p:txBody>
      </p:sp>
      <p:sp>
        <p:nvSpPr>
          <p:cNvPr id="4" name="Text 1">
            <a:extLst>
              <a:ext uri="{FF2B5EF4-FFF2-40B4-BE49-F238E27FC236}">
                <a16:creationId xmlns:a16="http://schemas.microsoft.com/office/drawing/2014/main" id="{CA0D136E-9F83-1EBD-ACDA-E90A146CF6BE}"/>
              </a:ext>
            </a:extLst>
          </p:cNvPr>
          <p:cNvSpPr/>
          <p:nvPr/>
        </p:nvSpPr>
        <p:spPr>
          <a:xfrm>
            <a:off x="384473" y="1153776"/>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Trend settimanale</a:t>
            </a:r>
            <a:endParaRPr lang="it-IT" sz="1708" noProof="0">
              <a:solidFill>
                <a:schemeClr val="accent6">
                  <a:lumMod val="50000"/>
                </a:schemeClr>
              </a:solidFill>
              <a:latin typeface="+mj-lt"/>
            </a:endParaRPr>
          </a:p>
        </p:txBody>
      </p:sp>
      <p:pic>
        <p:nvPicPr>
          <p:cNvPr id="10242" name="Picture 2">
            <a:extLst>
              <a:ext uri="{FF2B5EF4-FFF2-40B4-BE49-F238E27FC236}">
                <a16:creationId xmlns:a16="http://schemas.microsoft.com/office/drawing/2014/main" id="{10A8EF97-7583-B567-1391-8DAD29802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542" y="1535169"/>
            <a:ext cx="6538912" cy="3900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7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fade">
                                      <p:cBhvr>
                                        <p:cTn id="11" dur="500"/>
                                        <p:tgtEl>
                                          <p:spTgt spid="102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FA5B9-AC1B-9431-374D-10104CD731D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8C6B26A-422D-58F5-992D-468EB69821BD}"/>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32C3D890-25E4-3911-83E9-6D03A150CF5E}"/>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Trend</a:t>
            </a:r>
            <a:endParaRPr lang="it-IT" sz="1708" noProof="0">
              <a:latin typeface="+mj-lt"/>
            </a:endParaRPr>
          </a:p>
        </p:txBody>
      </p:sp>
      <p:sp>
        <p:nvSpPr>
          <p:cNvPr id="10" name="CasellaDiTesto 9">
            <a:extLst>
              <a:ext uri="{FF2B5EF4-FFF2-40B4-BE49-F238E27FC236}">
                <a16:creationId xmlns:a16="http://schemas.microsoft.com/office/drawing/2014/main" id="{6EE82ABA-7F10-A52D-E01E-FD71A7CEAF9A}"/>
              </a:ext>
            </a:extLst>
          </p:cNvPr>
          <p:cNvSpPr txBox="1"/>
          <p:nvPr/>
        </p:nvSpPr>
        <p:spPr>
          <a:xfrm>
            <a:off x="6940416" y="1897027"/>
            <a:ext cx="5083798" cy="1046440"/>
          </a:xfrm>
          <a:prstGeom prst="rect">
            <a:avLst/>
          </a:prstGeom>
          <a:noFill/>
        </p:spPr>
        <p:txBody>
          <a:bodyPr wrap="square">
            <a:spAutoFit/>
          </a:bodyPr>
          <a:lstStyle/>
          <a:p>
            <a:pPr algn="just"/>
            <a:r>
              <a:rPr lang="it-IT" sz="1550" noProof="0"/>
              <a:t>Notiamo come il volume di traffico mostri una chiara variazione in base al mese e alle stagioni (es. calo marcato tra Dicembre e Gennaio), evidenziando una </a:t>
            </a:r>
            <a:r>
              <a:rPr lang="it-IT" sz="1550" b="1" noProof="0"/>
              <a:t>Stagionalità Annuale.</a:t>
            </a:r>
            <a:r>
              <a:rPr lang="it-IT" sz="1550" noProof="0"/>
              <a:t> </a:t>
            </a:r>
          </a:p>
        </p:txBody>
      </p:sp>
      <p:sp>
        <p:nvSpPr>
          <p:cNvPr id="4" name="Text 1">
            <a:extLst>
              <a:ext uri="{FF2B5EF4-FFF2-40B4-BE49-F238E27FC236}">
                <a16:creationId xmlns:a16="http://schemas.microsoft.com/office/drawing/2014/main" id="{E769FBD1-71D5-15D7-301E-C9C6960F8570}"/>
              </a:ext>
            </a:extLst>
          </p:cNvPr>
          <p:cNvSpPr/>
          <p:nvPr/>
        </p:nvSpPr>
        <p:spPr>
          <a:xfrm>
            <a:off x="384473" y="1153776"/>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Trend mensile</a:t>
            </a:r>
            <a:endParaRPr lang="it-IT" sz="1708" noProof="0">
              <a:solidFill>
                <a:schemeClr val="accent6">
                  <a:lumMod val="50000"/>
                </a:schemeClr>
              </a:solidFill>
              <a:latin typeface="+mj-lt"/>
            </a:endParaRPr>
          </a:p>
        </p:txBody>
      </p:sp>
      <p:pic>
        <p:nvPicPr>
          <p:cNvPr id="11268" name="Picture 4">
            <a:extLst>
              <a:ext uri="{FF2B5EF4-FFF2-40B4-BE49-F238E27FC236}">
                <a16:creationId xmlns:a16="http://schemas.microsoft.com/office/drawing/2014/main" id="{543611B8-5855-826F-5871-20287FC50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63" y="1897027"/>
            <a:ext cx="6381894" cy="3807197"/>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9D7A2F4B-E7FA-FA09-F527-6893EA4CB1BE}"/>
              </a:ext>
            </a:extLst>
          </p:cNvPr>
          <p:cNvSpPr txBox="1"/>
          <p:nvPr/>
        </p:nvSpPr>
        <p:spPr>
          <a:xfrm>
            <a:off x="6940416" y="3120210"/>
            <a:ext cx="5149984" cy="3193182"/>
          </a:xfrm>
          <a:prstGeom prst="rect">
            <a:avLst/>
          </a:prstGeom>
          <a:noFill/>
        </p:spPr>
        <p:txBody>
          <a:bodyPr wrap="square">
            <a:spAutoFit/>
          </a:bodyPr>
          <a:lstStyle/>
          <a:p>
            <a:pPr algn="just"/>
            <a:r>
              <a:rPr lang="it-IT" sz="1550" noProof="0"/>
              <a:t>Per sfruttare questo pattern a lungo termine, si può ricorrere a :</a:t>
            </a:r>
          </a:p>
          <a:p>
            <a:pPr algn="just"/>
            <a:endParaRPr lang="it-IT" sz="1550" noProof="0"/>
          </a:p>
          <a:p>
            <a:pPr marL="285750" indent="-285750" algn="just">
              <a:buFontTx/>
              <a:buChar char="-"/>
            </a:pPr>
            <a:r>
              <a:rPr lang="it-IT" sz="1550" noProof="0"/>
              <a:t>Lag Feature </a:t>
            </a:r>
            <a:r>
              <a:rPr lang="it-IT" sz="1550" b="1" noProof="0"/>
              <a:t>lag_8760 </a:t>
            </a:r>
            <a:r>
              <a:rPr lang="it-IT" sz="1550" noProof="0"/>
              <a:t>(volume di traffico di 12 mesi/1 anno prima) per permettere al modello di confrontare il traffico del mese attuale con il suo precedente ciclo annuale. Questa feature rappresenta un predittore robusto per la previsione a lungo raggio.</a:t>
            </a:r>
          </a:p>
          <a:p>
            <a:pPr marL="285750" indent="-285750" algn="just">
              <a:buFontTx/>
              <a:buChar char="-"/>
            </a:pPr>
            <a:endParaRPr lang="it-IT" sz="1550" noProof="0"/>
          </a:p>
          <a:p>
            <a:pPr algn="just"/>
            <a:r>
              <a:rPr lang="it-IT" sz="1550" noProof="0"/>
              <a:t>Tuttavia, abbiamo notato che l'utilizzo della lag feature relativa all'anno precedente ci avrebbe portato a rimuovere circa 15k righe (tutto il primo anno, tutto l'anno successivo al gap principale, tutte le righe che precedono di un anno il resto dei gap</a:t>
            </a:r>
            <a:r>
              <a:rPr lang="it-IT" sz="1550" u="sng" noProof="0"/>
              <a:t>). Si è deciso quindi di non ricorrere a questa feature</a:t>
            </a:r>
          </a:p>
        </p:txBody>
      </p:sp>
    </p:spTree>
    <p:extLst>
      <p:ext uri="{BB962C8B-B14F-4D97-AF65-F5344CB8AC3E}">
        <p14:creationId xmlns:p14="http://schemas.microsoft.com/office/powerpoint/2010/main" val="163168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268"/>
                                        </p:tgtEl>
                                        <p:attrNameLst>
                                          <p:attrName>style.visibility</p:attrName>
                                        </p:attrNameLst>
                                      </p:cBhvr>
                                      <p:to>
                                        <p:strVal val="visible"/>
                                      </p:to>
                                    </p:set>
                                    <p:animEffect transition="in" filter="fade">
                                      <p:cBhvr>
                                        <p:cTn id="11" dur="500"/>
                                        <p:tgtEl>
                                          <p:spTgt spid="1126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91C65-A5C4-5123-EE24-405CC8727AD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FC08E48-4E71-1254-00F7-65ED0887DC5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D09B6B83-A807-FCF4-AEDC-32CD218B8914}"/>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Lag Feature</a:t>
            </a:r>
            <a:endParaRPr lang="it-IT" sz="1708" noProof="0">
              <a:latin typeface="+mj-lt"/>
            </a:endParaRPr>
          </a:p>
        </p:txBody>
      </p:sp>
      <p:sp>
        <p:nvSpPr>
          <p:cNvPr id="10" name="CasellaDiTesto 9">
            <a:extLst>
              <a:ext uri="{FF2B5EF4-FFF2-40B4-BE49-F238E27FC236}">
                <a16:creationId xmlns:a16="http://schemas.microsoft.com/office/drawing/2014/main" id="{9C405E2C-02E3-9AB2-1729-E1A9D0747BAF}"/>
              </a:ext>
            </a:extLst>
          </p:cNvPr>
          <p:cNvSpPr txBox="1"/>
          <p:nvPr/>
        </p:nvSpPr>
        <p:spPr>
          <a:xfrm>
            <a:off x="291058" y="1259718"/>
            <a:ext cx="11711484" cy="1708160"/>
          </a:xfrm>
          <a:prstGeom prst="rect">
            <a:avLst/>
          </a:prstGeom>
          <a:noFill/>
        </p:spPr>
        <p:txBody>
          <a:bodyPr wrap="square">
            <a:spAutoFit/>
          </a:bodyPr>
          <a:lstStyle/>
          <a:p>
            <a:r>
              <a:rPr lang="it-IT" sz="1500" noProof="0"/>
              <a:t>L'introduzione delle </a:t>
            </a:r>
            <a:r>
              <a:rPr lang="it-IT" sz="1500" b="1" noProof="0"/>
              <a:t>Lag Features </a:t>
            </a:r>
            <a:r>
              <a:rPr lang="it-IT" sz="1500" noProof="0"/>
              <a:t>serve a codificare la </a:t>
            </a:r>
            <a:r>
              <a:rPr lang="it-IT" sz="1500" b="1" noProof="0"/>
              <a:t>memoria storica </a:t>
            </a:r>
            <a:r>
              <a:rPr lang="it-IT" sz="1500" noProof="0"/>
              <a:t>del traffico per il modello di regressione, in particolare ci siamo serviti di:</a:t>
            </a:r>
          </a:p>
          <a:p>
            <a:endParaRPr lang="it-IT" sz="1500" noProof="0"/>
          </a:p>
          <a:p>
            <a:pPr marL="285750" indent="-285750">
              <a:buFontTx/>
              <a:buChar char="-"/>
            </a:pPr>
            <a:r>
              <a:rPr lang="it-IT" sz="1500" noProof="0"/>
              <a:t>lag_1: Cattura l'Inerzia (traffico dell'ora precedente).</a:t>
            </a:r>
          </a:p>
          <a:p>
            <a:pPr marL="285750" indent="-285750">
              <a:buFontTx/>
              <a:buChar char="-"/>
            </a:pPr>
            <a:r>
              <a:rPr lang="it-IT" sz="1500" noProof="0"/>
              <a:t>lag_24, lag_168 : Catturano la Stagionalità Giornaliera, Settimanale.</a:t>
            </a:r>
          </a:p>
          <a:p>
            <a:pPr marL="285750" indent="-285750">
              <a:buFontTx/>
              <a:buChar char="-"/>
            </a:pPr>
            <a:endParaRPr lang="it-IT" sz="1500" noProof="0"/>
          </a:p>
          <a:p>
            <a:r>
              <a:rPr lang="it-IT" sz="1500" noProof="0"/>
              <a:t>Viene realizzato un primo tentativo sul dataset "bucato" per valutare analiticamente l'effettiva perdita di righe dovute all'introduzione delle lag feature. In caso di perdite sostanziose si valuta l'imputazione dei dati mancanti.</a:t>
            </a:r>
          </a:p>
        </p:txBody>
      </p:sp>
      <p:sp>
        <p:nvSpPr>
          <p:cNvPr id="6" name="CasellaDiTesto 5">
            <a:extLst>
              <a:ext uri="{FF2B5EF4-FFF2-40B4-BE49-F238E27FC236}">
                <a16:creationId xmlns:a16="http://schemas.microsoft.com/office/drawing/2014/main" id="{C5D0E325-8D14-FCA3-DF3E-2B90F7D57BAB}"/>
              </a:ext>
            </a:extLst>
          </p:cNvPr>
          <p:cNvSpPr txBox="1"/>
          <p:nvPr/>
        </p:nvSpPr>
        <p:spPr>
          <a:xfrm>
            <a:off x="6437745" y="3902677"/>
            <a:ext cx="5357092" cy="1815882"/>
          </a:xfrm>
          <a:prstGeom prst="rect">
            <a:avLst/>
          </a:prstGeom>
          <a:noFill/>
        </p:spPr>
        <p:txBody>
          <a:bodyPr wrap="square">
            <a:spAutoFit/>
          </a:bodyPr>
          <a:lstStyle/>
          <a:p>
            <a:pPr algn="just"/>
            <a:r>
              <a:rPr lang="it-IT" sz="1600" noProof="0"/>
              <a:t>Si è deciso di </a:t>
            </a:r>
            <a:r>
              <a:rPr lang="it-IT" sz="1600" b="1" noProof="0"/>
              <a:t>non imputare le righe relative ai gap (</a:t>
            </a:r>
            <a:r>
              <a:rPr lang="it-IT" sz="1600" noProof="0"/>
              <a:t>per esempio </a:t>
            </a:r>
            <a:r>
              <a:rPr lang="it-IT" sz="1600"/>
              <a:t>escludendo righe con le colonne di lag non popolabili a causa di buchi temporali precedenti) </a:t>
            </a:r>
            <a:r>
              <a:rPr lang="it-IT" sz="1600" noProof="0"/>
              <a:t>per evitare di introdurre </a:t>
            </a:r>
            <a:r>
              <a:rPr lang="it-IT" sz="1600" b="1" noProof="0"/>
              <a:t>dati artificiali</a:t>
            </a:r>
            <a:r>
              <a:rPr lang="it-IT" sz="1600" noProof="0"/>
              <a:t>. Infatti, abbiamo valutato che la perdita di ~6k righe, dovuta all’introduzione delle lag features, resta accettabile rispetto al rischio di distorcere trend e pattern della serie temporale.</a:t>
            </a:r>
          </a:p>
        </p:txBody>
      </p:sp>
      <p:pic>
        <p:nvPicPr>
          <p:cNvPr id="7" name="Immagine 6" descr="Immagine che contiene testo, schermata, Carattere, numero&#10;&#10;Il contenuto generato dall'IA potrebbe non essere corretto.">
            <a:extLst>
              <a:ext uri="{FF2B5EF4-FFF2-40B4-BE49-F238E27FC236}">
                <a16:creationId xmlns:a16="http://schemas.microsoft.com/office/drawing/2014/main" id="{6F546D5C-337F-D34E-51D4-79A56BB5CE7A}"/>
              </a:ext>
            </a:extLst>
          </p:cNvPr>
          <p:cNvPicPr>
            <a:picLocks noChangeAspect="1"/>
          </p:cNvPicPr>
          <p:nvPr/>
        </p:nvPicPr>
        <p:blipFill>
          <a:blip r:embed="rId2"/>
          <a:stretch>
            <a:fillRect/>
          </a:stretch>
        </p:blipFill>
        <p:spPr>
          <a:xfrm>
            <a:off x="397163" y="3263586"/>
            <a:ext cx="5840915" cy="3094064"/>
          </a:xfrm>
          <a:prstGeom prst="rect">
            <a:avLst/>
          </a:prstGeom>
        </p:spPr>
      </p:pic>
    </p:spTree>
    <p:extLst>
      <p:ext uri="{BB962C8B-B14F-4D97-AF65-F5344CB8AC3E}">
        <p14:creationId xmlns:p14="http://schemas.microsoft.com/office/powerpoint/2010/main" val="23857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8C21E-5F24-3F0B-442B-EE9C1ED496B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3ED16FA-E49B-E134-EB38-FA7A53DDA2C6}"/>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5A18A609-7639-EB3A-EDF1-2AF9D76AF213}"/>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Correlazioni pt.2</a:t>
            </a:r>
            <a:endParaRPr lang="it-IT" sz="1708" noProof="0">
              <a:latin typeface="+mj-lt"/>
            </a:endParaRPr>
          </a:p>
        </p:txBody>
      </p:sp>
      <p:sp>
        <p:nvSpPr>
          <p:cNvPr id="10" name="CasellaDiTesto 9">
            <a:extLst>
              <a:ext uri="{FF2B5EF4-FFF2-40B4-BE49-F238E27FC236}">
                <a16:creationId xmlns:a16="http://schemas.microsoft.com/office/drawing/2014/main" id="{D8B6DE76-5378-2571-0E3F-A5F8015C274D}"/>
              </a:ext>
            </a:extLst>
          </p:cNvPr>
          <p:cNvSpPr txBox="1"/>
          <p:nvPr/>
        </p:nvSpPr>
        <p:spPr>
          <a:xfrm>
            <a:off x="295564" y="1118574"/>
            <a:ext cx="11792805" cy="369332"/>
          </a:xfrm>
          <a:prstGeom prst="rect">
            <a:avLst/>
          </a:prstGeom>
          <a:noFill/>
        </p:spPr>
        <p:txBody>
          <a:bodyPr wrap="square">
            <a:spAutoFit/>
          </a:bodyPr>
          <a:lstStyle/>
          <a:p>
            <a:r>
              <a:rPr lang="it-IT" noProof="0"/>
              <a:t>Dopo aver aggiunto le variabili temporali e i lag si ripete l'analisi di correlazione.</a:t>
            </a:r>
          </a:p>
        </p:txBody>
      </p:sp>
      <p:sp>
        <p:nvSpPr>
          <p:cNvPr id="5" name="CasellaDiTesto 4">
            <a:extLst>
              <a:ext uri="{FF2B5EF4-FFF2-40B4-BE49-F238E27FC236}">
                <a16:creationId xmlns:a16="http://schemas.microsoft.com/office/drawing/2014/main" id="{D087F799-7D6A-FB7C-C0ED-46AD7FB769A1}"/>
              </a:ext>
            </a:extLst>
          </p:cNvPr>
          <p:cNvSpPr txBox="1"/>
          <p:nvPr/>
        </p:nvSpPr>
        <p:spPr>
          <a:xfrm>
            <a:off x="7025418" y="2323106"/>
            <a:ext cx="4363019" cy="2862322"/>
          </a:xfrm>
          <a:prstGeom prst="rect">
            <a:avLst/>
          </a:prstGeom>
          <a:noFill/>
        </p:spPr>
        <p:txBody>
          <a:bodyPr wrap="square">
            <a:spAutoFit/>
          </a:bodyPr>
          <a:lstStyle/>
          <a:p>
            <a:pPr algn="just"/>
            <a:r>
              <a:rPr lang="it-IT" noProof="0"/>
              <a:t>L'analisi di correlazione conferma che </a:t>
            </a:r>
            <a:r>
              <a:rPr lang="it-IT" b="1" noProof="0"/>
              <a:t>la varianza del traffico è dominata dai fattori temporali e dai lag</a:t>
            </a:r>
            <a:r>
              <a:rPr lang="it-IT" noProof="0"/>
              <a:t> (con correlazioni superiori a +0.9), mentre le condizioni ambientali sono deboli predittori.</a:t>
            </a:r>
          </a:p>
          <a:p>
            <a:pPr algn="just"/>
            <a:r>
              <a:rPr lang="it-IT" noProof="0"/>
              <a:t>Tuttavia, emerge una multicollinearità fra le </a:t>
            </a:r>
            <a:r>
              <a:rPr lang="it-IT" noProof="0" err="1"/>
              <a:t>lag_features</a:t>
            </a:r>
            <a:r>
              <a:rPr lang="it-IT" noProof="0"/>
              <a:t> che potrebbe introdurre problemi a modelli come il </a:t>
            </a:r>
            <a:r>
              <a:rPr lang="it-IT" noProof="0" err="1"/>
              <a:t>LinearRegressor</a:t>
            </a:r>
            <a:r>
              <a:rPr lang="it-IT" noProof="0"/>
              <a:t>, si terrà conto di questo fenomeno nella scelta del modello da utilizzare.</a:t>
            </a:r>
          </a:p>
        </p:txBody>
      </p:sp>
      <p:pic>
        <p:nvPicPr>
          <p:cNvPr id="12290" name="Picture 2">
            <a:extLst>
              <a:ext uri="{FF2B5EF4-FFF2-40B4-BE49-F238E27FC236}">
                <a16:creationId xmlns:a16="http://schemas.microsoft.com/office/drawing/2014/main" id="{C5E8B6B5-D4B9-1E9A-9DB8-E80717A0A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35481" y="1627081"/>
            <a:ext cx="5609510" cy="506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6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90"/>
                                        </p:tgtEl>
                                        <p:attrNameLst>
                                          <p:attrName>style.visibility</p:attrName>
                                        </p:attrNameLst>
                                      </p:cBhvr>
                                      <p:to>
                                        <p:strVal val="visible"/>
                                      </p:to>
                                    </p:set>
                                    <p:animEffect transition="in" filter="fade">
                                      <p:cBhvr>
                                        <p:cTn id="11" dur="500"/>
                                        <p:tgtEl>
                                          <p:spTgt spid="1229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CDE8E-3218-681E-3B8F-7989EDD508F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517591B-6679-2806-E6EA-9B7EB6DA0AD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B17BBED3-F07C-DE7D-FAA9-BB04E7B34856}"/>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delle proprietà della serie temporale</a:t>
            </a:r>
            <a:endParaRPr lang="it-IT" sz="1708" noProof="0">
              <a:latin typeface="+mj-lt"/>
            </a:endParaRPr>
          </a:p>
        </p:txBody>
      </p:sp>
      <p:sp>
        <p:nvSpPr>
          <p:cNvPr id="5" name="CasellaDiTesto 4">
            <a:extLst>
              <a:ext uri="{FF2B5EF4-FFF2-40B4-BE49-F238E27FC236}">
                <a16:creationId xmlns:a16="http://schemas.microsoft.com/office/drawing/2014/main" id="{0369D1C9-FF54-EC82-AE69-13E7D3A1D69D}"/>
              </a:ext>
            </a:extLst>
          </p:cNvPr>
          <p:cNvSpPr txBox="1"/>
          <p:nvPr/>
        </p:nvSpPr>
        <p:spPr>
          <a:xfrm>
            <a:off x="316927" y="3429000"/>
            <a:ext cx="11114801" cy="2185214"/>
          </a:xfrm>
          <a:prstGeom prst="rect">
            <a:avLst/>
          </a:prstGeom>
          <a:noFill/>
        </p:spPr>
        <p:txBody>
          <a:bodyPr wrap="square">
            <a:spAutoFit/>
          </a:bodyPr>
          <a:lstStyle/>
          <a:p>
            <a:pPr algn="just"/>
            <a:r>
              <a:rPr lang="it-IT" sz="1700" noProof="0">
                <a:solidFill>
                  <a:schemeClr val="accent6">
                    <a:lumMod val="50000"/>
                  </a:schemeClr>
                </a:solidFill>
              </a:rPr>
              <a:t>Interpretazione dei risultati:</a:t>
            </a:r>
          </a:p>
          <a:p>
            <a:pPr algn="just"/>
            <a:endParaRPr lang="it-IT" sz="1700" noProof="0"/>
          </a:p>
          <a:p>
            <a:pPr marL="285750" indent="-285750" algn="just">
              <a:buFont typeface="Arial" panose="020B0604020202020204" pitchFamily="34" charset="0"/>
              <a:buChar char="•"/>
            </a:pPr>
            <a:r>
              <a:rPr lang="it-IT" sz="1700" noProof="0"/>
              <a:t>ADF </a:t>
            </a:r>
            <a:r>
              <a:rPr lang="it-IT" sz="1700" noProof="0" err="1"/>
              <a:t>Statistic</a:t>
            </a:r>
            <a:r>
              <a:rPr lang="it-IT" sz="1700" noProof="0"/>
              <a:t> (-24.63): Estremamente basso, ben al di sotto dei valori critici.</a:t>
            </a:r>
          </a:p>
          <a:p>
            <a:pPr marL="285750" indent="-285750" algn="just">
              <a:buFont typeface="Arial" panose="020B0604020202020204" pitchFamily="34" charset="0"/>
              <a:buChar char="•"/>
            </a:pPr>
            <a:r>
              <a:rPr lang="it-IT" sz="1700" noProof="0"/>
              <a:t>p-</a:t>
            </a:r>
            <a:r>
              <a:rPr lang="it-IT" sz="1700" noProof="0" err="1"/>
              <a:t>value</a:t>
            </a:r>
            <a:r>
              <a:rPr lang="it-IT" sz="1700" noProof="0"/>
              <a:t> (0.0): Rifiutiamo l'ipotesi nulla.</a:t>
            </a:r>
          </a:p>
          <a:p>
            <a:pPr marL="285750" indent="-285750" algn="just">
              <a:buFont typeface="Arial" panose="020B0604020202020204" pitchFamily="34" charset="0"/>
              <a:buChar char="•"/>
            </a:pPr>
            <a:r>
              <a:rPr lang="it-IT" sz="1700" noProof="0"/>
              <a:t>Lags </a:t>
            </a:r>
            <a:r>
              <a:rPr lang="it-IT" sz="1700" noProof="0" err="1"/>
              <a:t>Used</a:t>
            </a:r>
            <a:r>
              <a:rPr lang="it-IT" sz="1700" noProof="0"/>
              <a:t> (52): Conferma una complessa dipendenza (memoria) della serie fino a 52 ore.</a:t>
            </a:r>
          </a:p>
          <a:p>
            <a:pPr algn="just"/>
            <a:endParaRPr lang="it-IT" sz="1700" noProof="0"/>
          </a:p>
          <a:p>
            <a:pPr algn="just"/>
            <a:r>
              <a:rPr lang="it-IT" sz="1700" b="1" noProof="0"/>
              <a:t>La serie è statisticamente stazionaria. Questo permette di procedere all'addestramento dei modelli di Regressione Lineare e ad Albero direttamente sul set di dati attuale, senza la necessità di applicare la Differenziazione</a:t>
            </a:r>
          </a:p>
        </p:txBody>
      </p:sp>
      <p:sp>
        <p:nvSpPr>
          <p:cNvPr id="4" name="Text 1">
            <a:extLst>
              <a:ext uri="{FF2B5EF4-FFF2-40B4-BE49-F238E27FC236}">
                <a16:creationId xmlns:a16="http://schemas.microsoft.com/office/drawing/2014/main" id="{9D13E5E4-4F67-81D5-B55F-375861E30B18}"/>
              </a:ext>
            </a:extLst>
          </p:cNvPr>
          <p:cNvSpPr/>
          <p:nvPr/>
        </p:nvSpPr>
        <p:spPr>
          <a:xfrm>
            <a:off x="384472" y="1510315"/>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ADF Test</a:t>
            </a:r>
            <a:endParaRPr lang="it-IT" sz="1708" noProof="0">
              <a:solidFill>
                <a:schemeClr val="accent6">
                  <a:lumMod val="50000"/>
                </a:schemeClr>
              </a:solidFill>
              <a:latin typeface="+mj-lt"/>
            </a:endParaRPr>
          </a:p>
        </p:txBody>
      </p:sp>
      <p:pic>
        <p:nvPicPr>
          <p:cNvPr id="7" name="Immagine 6" descr="Immagine che contiene testo, Carattere, schermata, bianco&#10;&#10;Il contenuto generato dall'IA potrebbe non essere corretto.">
            <a:extLst>
              <a:ext uri="{FF2B5EF4-FFF2-40B4-BE49-F238E27FC236}">
                <a16:creationId xmlns:a16="http://schemas.microsoft.com/office/drawing/2014/main" id="{47BF5BA5-7104-EC75-ADA8-988B29F4D29E}"/>
              </a:ext>
            </a:extLst>
          </p:cNvPr>
          <p:cNvPicPr>
            <a:picLocks noChangeAspect="1"/>
          </p:cNvPicPr>
          <p:nvPr/>
        </p:nvPicPr>
        <p:blipFill>
          <a:blip r:embed="rId2"/>
          <a:stretch>
            <a:fillRect/>
          </a:stretch>
        </p:blipFill>
        <p:spPr>
          <a:xfrm>
            <a:off x="7483009" y="1784953"/>
            <a:ext cx="2790808" cy="1483535"/>
          </a:xfrm>
          <a:prstGeom prst="rect">
            <a:avLst/>
          </a:prstGeom>
        </p:spPr>
      </p:pic>
      <p:sp>
        <p:nvSpPr>
          <p:cNvPr id="8" name="CasellaDiTesto 7">
            <a:extLst>
              <a:ext uri="{FF2B5EF4-FFF2-40B4-BE49-F238E27FC236}">
                <a16:creationId xmlns:a16="http://schemas.microsoft.com/office/drawing/2014/main" id="{48B609BC-298B-7241-9172-EF2B3DEA5611}"/>
              </a:ext>
            </a:extLst>
          </p:cNvPr>
          <p:cNvSpPr txBox="1"/>
          <p:nvPr/>
        </p:nvSpPr>
        <p:spPr>
          <a:xfrm>
            <a:off x="316926" y="1922999"/>
            <a:ext cx="6209001" cy="1323439"/>
          </a:xfrm>
          <a:prstGeom prst="rect">
            <a:avLst/>
          </a:prstGeom>
          <a:noFill/>
        </p:spPr>
        <p:txBody>
          <a:bodyPr wrap="square">
            <a:spAutoFit/>
          </a:bodyPr>
          <a:lstStyle/>
          <a:p>
            <a:pPr algn="just"/>
            <a:r>
              <a:rPr lang="it-IT" sz="1600"/>
              <a:t>Verifichiamo la stazionarietà della serie temporale mediante </a:t>
            </a:r>
            <a:r>
              <a:rPr lang="it-IT" sz="1600" b="1"/>
              <a:t>l’</a:t>
            </a:r>
            <a:r>
              <a:rPr lang="it-IT" sz="1600" b="1" err="1"/>
              <a:t>Augmented</a:t>
            </a:r>
            <a:r>
              <a:rPr lang="it-IT" sz="1600" b="1"/>
              <a:t> Dickey–Fuller test</a:t>
            </a:r>
            <a:r>
              <a:rPr lang="it-IT" sz="1600"/>
              <a:t>, che consente di testare l’ipotesi nulla di presenza di una radice unitaria.</a:t>
            </a:r>
          </a:p>
          <a:p>
            <a:pPr algn="just"/>
            <a:r>
              <a:rPr lang="it-IT" sz="1600"/>
              <a:t>L’assenza di una radice unitaria è una condizione necessaria per la stazionarietà della serie.</a:t>
            </a:r>
            <a:endParaRPr lang="it-IT" sz="1700" b="1" noProof="0"/>
          </a:p>
        </p:txBody>
      </p:sp>
    </p:spTree>
    <p:extLst>
      <p:ext uri="{BB962C8B-B14F-4D97-AF65-F5344CB8AC3E}">
        <p14:creationId xmlns:p14="http://schemas.microsoft.com/office/powerpoint/2010/main" val="39518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25256F0-7262-FE60-3350-30C37F3FD5A7}"/>
              </a:ext>
            </a:extLst>
          </p:cNvPr>
          <p:cNvSpPr/>
          <p:nvPr/>
        </p:nvSpPr>
        <p:spPr>
          <a:xfrm>
            <a:off x="566936" y="481757"/>
            <a:ext cx="10869018" cy="661293"/>
          </a:xfrm>
          <a:prstGeom prst="rect">
            <a:avLst/>
          </a:prstGeom>
          <a:noFill/>
          <a:ln/>
        </p:spPr>
        <p:txBody>
          <a:bodyPr wrap="square" lIns="0" tIns="0" rIns="0" bIns="0" rtlCol="0" anchor="t"/>
          <a:lstStyle/>
          <a:p>
            <a:pPr>
              <a:lnSpc>
                <a:spcPts val="4625"/>
              </a:lnSpc>
            </a:pPr>
            <a:r>
              <a:rPr lang="it-IT" sz="3708" b="1" noProof="0">
                <a:solidFill>
                  <a:srgbClr val="000000"/>
                </a:solidFill>
                <a:latin typeface="+mj-lt"/>
                <a:ea typeface="Inter Bold" pitchFamily="34" charset="-122"/>
                <a:cs typeface="Inter Bold" pitchFamily="34" charset="-120"/>
              </a:rPr>
              <a:t>Panoramica ed Obiettivi</a:t>
            </a:r>
            <a:endParaRPr lang="it-IT" sz="3708" noProof="0">
              <a:latin typeface="+mj-lt"/>
            </a:endParaRPr>
          </a:p>
        </p:txBody>
      </p:sp>
      <p:sp>
        <p:nvSpPr>
          <p:cNvPr id="4" name="Shape 2">
            <a:extLst>
              <a:ext uri="{FF2B5EF4-FFF2-40B4-BE49-F238E27FC236}">
                <a16:creationId xmlns:a16="http://schemas.microsoft.com/office/drawing/2014/main" id="{5FA36E3B-EE0F-544B-32AA-39F93FAF50B9}"/>
              </a:ext>
            </a:extLst>
          </p:cNvPr>
          <p:cNvSpPr/>
          <p:nvPr/>
        </p:nvSpPr>
        <p:spPr>
          <a:xfrm>
            <a:off x="579438" y="1467793"/>
            <a:ext cx="5339953" cy="25400"/>
          </a:xfrm>
          <a:prstGeom prst="rect">
            <a:avLst/>
          </a:prstGeom>
          <a:solidFill>
            <a:srgbClr val="4950BC"/>
          </a:solidFill>
          <a:ln/>
        </p:spPr>
        <p:txBody>
          <a:bodyPr/>
          <a:lstStyle/>
          <a:p>
            <a:endParaRPr lang="it-IT" sz="1500" noProof="0"/>
          </a:p>
        </p:txBody>
      </p:sp>
      <p:sp>
        <p:nvSpPr>
          <p:cNvPr id="5" name="Text 3">
            <a:extLst>
              <a:ext uri="{FF2B5EF4-FFF2-40B4-BE49-F238E27FC236}">
                <a16:creationId xmlns:a16="http://schemas.microsoft.com/office/drawing/2014/main" id="{973A6CBE-2924-D294-1B23-F8A5C3277707}"/>
              </a:ext>
            </a:extLst>
          </p:cNvPr>
          <p:cNvSpPr/>
          <p:nvPr/>
        </p:nvSpPr>
        <p:spPr>
          <a:xfrm>
            <a:off x="579438" y="1613050"/>
            <a:ext cx="3137198" cy="295275"/>
          </a:xfrm>
          <a:prstGeom prst="rect">
            <a:avLst/>
          </a:prstGeom>
          <a:noFill/>
          <a:ln/>
        </p:spPr>
        <p:txBody>
          <a:bodyPr wrap="none" lIns="0" tIns="0" rIns="0" bIns="0" rtlCol="0" anchor="t"/>
          <a:lstStyle/>
          <a:p>
            <a:pPr>
              <a:lnSpc>
                <a:spcPts val="2292"/>
              </a:lnSpc>
            </a:pPr>
            <a:r>
              <a:rPr lang="it-IT" sz="1833" b="1" noProof="0">
                <a:solidFill>
                  <a:srgbClr val="272525"/>
                </a:solidFill>
                <a:latin typeface="+mj-lt"/>
                <a:ea typeface="Inter Bold" pitchFamily="34" charset="-122"/>
                <a:cs typeface="Inter Bold" pitchFamily="34" charset="-120"/>
              </a:rPr>
              <a:t>Panoramica della serie storica</a:t>
            </a:r>
            <a:endParaRPr lang="it-IT" sz="1833" noProof="0">
              <a:latin typeface="+mj-lt"/>
            </a:endParaRPr>
          </a:p>
        </p:txBody>
      </p:sp>
      <p:sp>
        <p:nvSpPr>
          <p:cNvPr id="6" name="Text 4">
            <a:extLst>
              <a:ext uri="{FF2B5EF4-FFF2-40B4-BE49-F238E27FC236}">
                <a16:creationId xmlns:a16="http://schemas.microsoft.com/office/drawing/2014/main" id="{8D5D5A48-29A9-7966-7F86-614B9E2286D1}"/>
              </a:ext>
            </a:extLst>
          </p:cNvPr>
          <p:cNvSpPr/>
          <p:nvPr/>
        </p:nvSpPr>
        <p:spPr>
          <a:xfrm>
            <a:off x="661492" y="2636540"/>
            <a:ext cx="5339953" cy="2260898"/>
          </a:xfrm>
          <a:prstGeom prst="rect">
            <a:avLst/>
          </a:prstGeom>
          <a:noFill/>
          <a:ln/>
        </p:spPr>
        <p:txBody>
          <a:bodyPr wrap="none" lIns="0" tIns="0" rIns="0" bIns="0" rtlCol="0" anchor="t"/>
          <a:lstStyle/>
          <a:p>
            <a:pPr>
              <a:lnSpc>
                <a:spcPts val="2375"/>
              </a:lnSpc>
            </a:pPr>
            <a:endParaRPr lang="it-IT" sz="1458" noProof="0"/>
          </a:p>
        </p:txBody>
      </p:sp>
      <p:sp>
        <p:nvSpPr>
          <p:cNvPr id="27" name="Text 5">
            <a:extLst>
              <a:ext uri="{FF2B5EF4-FFF2-40B4-BE49-F238E27FC236}">
                <a16:creationId xmlns:a16="http://schemas.microsoft.com/office/drawing/2014/main" id="{3250B448-DA9C-25F4-0A98-DF75337C3954}"/>
              </a:ext>
            </a:extLst>
          </p:cNvPr>
          <p:cNvSpPr/>
          <p:nvPr/>
        </p:nvSpPr>
        <p:spPr>
          <a:xfrm>
            <a:off x="6272511" y="2470676"/>
            <a:ext cx="189012" cy="236240"/>
          </a:xfrm>
          <a:prstGeom prst="rect">
            <a:avLst/>
          </a:prstGeom>
          <a:noFill/>
          <a:ln/>
        </p:spPr>
        <p:txBody>
          <a:bodyPr wrap="none" lIns="0" tIns="0" rIns="0" bIns="0" rtlCol="0" anchor="t"/>
          <a:lstStyle/>
          <a:p>
            <a:pPr>
              <a:lnSpc>
                <a:spcPts val="2375"/>
              </a:lnSpc>
            </a:pPr>
            <a:endParaRPr lang="it-IT" sz="1458" noProof="0"/>
          </a:p>
        </p:txBody>
      </p:sp>
      <p:sp>
        <p:nvSpPr>
          <p:cNvPr id="28" name="Shape 6">
            <a:extLst>
              <a:ext uri="{FF2B5EF4-FFF2-40B4-BE49-F238E27FC236}">
                <a16:creationId xmlns:a16="http://schemas.microsoft.com/office/drawing/2014/main" id="{1F3EA709-C90B-B141-8950-1307FD16BD4E}"/>
              </a:ext>
            </a:extLst>
          </p:cNvPr>
          <p:cNvSpPr/>
          <p:nvPr/>
        </p:nvSpPr>
        <p:spPr>
          <a:xfrm>
            <a:off x="6272511" y="3031659"/>
            <a:ext cx="5340053" cy="25400"/>
          </a:xfrm>
          <a:prstGeom prst="rect">
            <a:avLst/>
          </a:prstGeom>
          <a:solidFill>
            <a:srgbClr val="4950BC"/>
          </a:solidFill>
          <a:ln/>
        </p:spPr>
        <p:txBody>
          <a:bodyPr/>
          <a:lstStyle/>
          <a:p>
            <a:endParaRPr lang="it-IT" sz="1500" noProof="0"/>
          </a:p>
        </p:txBody>
      </p:sp>
      <p:sp>
        <p:nvSpPr>
          <p:cNvPr id="29" name="Text 7">
            <a:extLst>
              <a:ext uri="{FF2B5EF4-FFF2-40B4-BE49-F238E27FC236}">
                <a16:creationId xmlns:a16="http://schemas.microsoft.com/office/drawing/2014/main" id="{ECAE9E91-F151-8746-2A01-3102C165CFC2}"/>
              </a:ext>
            </a:extLst>
          </p:cNvPr>
          <p:cNvSpPr/>
          <p:nvPr/>
        </p:nvSpPr>
        <p:spPr>
          <a:xfrm>
            <a:off x="6272511" y="3176916"/>
            <a:ext cx="2915245" cy="295275"/>
          </a:xfrm>
          <a:prstGeom prst="rect">
            <a:avLst/>
          </a:prstGeom>
          <a:noFill/>
          <a:ln/>
        </p:spPr>
        <p:txBody>
          <a:bodyPr wrap="none" lIns="0" tIns="0" rIns="0" bIns="0" rtlCol="0" anchor="t"/>
          <a:lstStyle/>
          <a:p>
            <a:pPr>
              <a:lnSpc>
                <a:spcPts val="2292"/>
              </a:lnSpc>
            </a:pPr>
            <a:r>
              <a:rPr lang="it-IT" sz="1833" b="1" noProof="0">
                <a:solidFill>
                  <a:srgbClr val="272525"/>
                </a:solidFill>
                <a:latin typeface="+mj-lt"/>
                <a:ea typeface="Inter Bold" pitchFamily="34" charset="-122"/>
              </a:rPr>
              <a:t>Obiettivi</a:t>
            </a:r>
            <a:endParaRPr lang="it-IT" sz="1833" noProof="0">
              <a:latin typeface="+mj-lt"/>
            </a:endParaRPr>
          </a:p>
        </p:txBody>
      </p:sp>
      <p:sp>
        <p:nvSpPr>
          <p:cNvPr id="32" name="CasellaDiTesto 31">
            <a:extLst>
              <a:ext uri="{FF2B5EF4-FFF2-40B4-BE49-F238E27FC236}">
                <a16:creationId xmlns:a16="http://schemas.microsoft.com/office/drawing/2014/main" id="{687878BC-7D53-0F0F-B546-4E4E4B6F29CE}"/>
              </a:ext>
            </a:extLst>
          </p:cNvPr>
          <p:cNvSpPr txBox="1"/>
          <p:nvPr/>
        </p:nvSpPr>
        <p:spPr>
          <a:xfrm>
            <a:off x="497384" y="2008139"/>
            <a:ext cx="5339953" cy="5046510"/>
          </a:xfrm>
          <a:prstGeom prst="rect">
            <a:avLst/>
          </a:prstGeom>
          <a:noFill/>
        </p:spPr>
        <p:txBody>
          <a:bodyPr wrap="square" lIns="91440" tIns="45720" rIns="91440" bIns="45720" anchor="t">
            <a:spAutoFit/>
          </a:bodyPr>
          <a:lstStyle/>
          <a:p>
            <a:pPr algn="just"/>
            <a:r>
              <a:rPr lang="it-IT" sz="1600" b="1" noProof="0">
                <a:solidFill>
                  <a:srgbClr val="1F1F1F"/>
                </a:solidFill>
              </a:rPr>
              <a:t>Serie storica oraria </a:t>
            </a:r>
            <a:r>
              <a:rPr lang="it-IT" sz="1600" noProof="0">
                <a:solidFill>
                  <a:srgbClr val="1F1F1F"/>
                </a:solidFill>
              </a:rPr>
              <a:t>del </a:t>
            </a:r>
            <a:r>
              <a:rPr lang="it-IT" sz="1600" b="1" u="sng" noProof="0">
                <a:solidFill>
                  <a:srgbClr val="1F1F1F"/>
                </a:solidFill>
              </a:rPr>
              <a:t>volume di traffico </a:t>
            </a:r>
            <a:r>
              <a:rPr lang="it-IT" sz="1600" noProof="0">
                <a:solidFill>
                  <a:srgbClr val="1F1F1F"/>
                </a:solidFill>
              </a:rPr>
              <a:t>(numero di auto all’ora) su un tratto dell’autostrada Interstate 94 tra Minneapolis e Saint Paul (USA). Ogni osservazione include: date-time, il volume di traffico e diverse informazioni meteo e di calendario (festività). </a:t>
            </a:r>
          </a:p>
          <a:p>
            <a:pPr algn="just"/>
            <a:endParaRPr lang="it-IT" sz="1600" noProof="0">
              <a:solidFill>
                <a:srgbClr val="1F1F1F"/>
              </a:solidFill>
            </a:endParaRPr>
          </a:p>
          <a:p>
            <a:pPr algn="just"/>
            <a:r>
              <a:rPr lang="it-IT" sz="1600" b="1" noProof="0">
                <a:solidFill>
                  <a:srgbClr val="272525"/>
                </a:solidFill>
                <a:ea typeface="Inter Bold"/>
                <a:cs typeface="Inter Bold" pitchFamily="34" charset="-120"/>
              </a:rPr>
              <a:t>Struttura dati:</a:t>
            </a:r>
          </a:p>
          <a:p>
            <a:pPr marL="285115" indent="-285115" algn="just">
              <a:lnSpc>
                <a:spcPct val="115000"/>
              </a:lnSpc>
              <a:buFont typeface="Symbol" panose="05050102010706020507" pitchFamily="18" charset="2"/>
              <a:buChar char=""/>
              <a:tabLst>
                <a:tab pos="190492" algn="l"/>
              </a:tabLst>
            </a:pPr>
            <a:r>
              <a:rPr lang="it-IT" sz="1600" b="1" noProof="0">
                <a:ea typeface="MS Mincho"/>
                <a:cs typeface="Times New Roman"/>
              </a:rPr>
              <a:t>Orizzonte temporale</a:t>
            </a:r>
            <a:r>
              <a:rPr lang="it-IT" sz="1600" noProof="0">
                <a:ea typeface="MS Mincho"/>
                <a:cs typeface="Times New Roman"/>
              </a:rPr>
              <a:t>: circa </a:t>
            </a:r>
            <a:r>
              <a:rPr lang="it-IT" sz="1600" noProof="0">
                <a:solidFill>
                  <a:srgbClr val="000000"/>
                </a:solidFill>
                <a:ea typeface="MS Mincho"/>
                <a:cs typeface="Times New Roman"/>
              </a:rPr>
              <a:t>2012-10-09 – 2018-09-30</a:t>
            </a:r>
            <a:endParaRPr lang="it-IT" sz="1600" noProof="0">
              <a:ea typeface="MS Mincho" panose="02020609040205080304" pitchFamily="49" charset="-128"/>
              <a:cs typeface="Times New Roman" panose="02020603050405020304" pitchFamily="18" charset="0"/>
            </a:endParaRPr>
          </a:p>
          <a:p>
            <a:pPr marL="285115" indent="-285115" algn="just">
              <a:lnSpc>
                <a:spcPct val="115000"/>
              </a:lnSpc>
              <a:buFont typeface="Symbol" panose="05050102010706020507" pitchFamily="18" charset="2"/>
              <a:buChar char=""/>
              <a:tabLst>
                <a:tab pos="190492" algn="l"/>
              </a:tabLst>
            </a:pPr>
            <a:r>
              <a:rPr lang="it-IT" sz="1600" b="1" noProof="0">
                <a:ea typeface="MS Mincho"/>
                <a:cs typeface="Times New Roman"/>
              </a:rPr>
              <a:t>Frequenza</a:t>
            </a:r>
            <a:r>
              <a:rPr lang="it-IT" sz="1600" noProof="0">
                <a:ea typeface="MS Mincho"/>
                <a:cs typeface="Times New Roman"/>
              </a:rPr>
              <a:t>: 1 osservazione all’ora</a:t>
            </a:r>
          </a:p>
          <a:p>
            <a:pPr marL="285115" indent="-285115" algn="just">
              <a:lnSpc>
                <a:spcPct val="115000"/>
              </a:lnSpc>
              <a:buFont typeface="Symbol" panose="05050102010706020507" pitchFamily="18" charset="2"/>
              <a:buChar char=""/>
              <a:tabLst>
                <a:tab pos="190492" algn="l"/>
              </a:tabLst>
            </a:pPr>
            <a:r>
              <a:rPr lang="it-IT" sz="1600" b="1" noProof="0">
                <a:ea typeface="MS Mincho"/>
                <a:cs typeface="Times New Roman"/>
              </a:rPr>
              <a:t>Dimensione</a:t>
            </a:r>
            <a:r>
              <a:rPr lang="it-IT" sz="1600" noProof="0">
                <a:ea typeface="MS Mincho"/>
                <a:cs typeface="Times New Roman"/>
              </a:rPr>
              <a:t>(inclusi duplicati): </a:t>
            </a:r>
            <a:r>
              <a:rPr lang="it-IT" sz="1600" noProof="0">
                <a:solidFill>
                  <a:srgbClr val="1F1F1F"/>
                </a:solidFill>
              </a:rPr>
              <a:t>48204 </a:t>
            </a:r>
            <a:r>
              <a:rPr lang="it-IT" sz="1600" noProof="0">
                <a:ea typeface="MS Mincho"/>
                <a:cs typeface="Times New Roman"/>
              </a:rPr>
              <a:t>righe</a:t>
            </a:r>
          </a:p>
          <a:p>
            <a:pPr marL="285115" indent="-285115" algn="just">
              <a:lnSpc>
                <a:spcPct val="114999"/>
              </a:lnSpc>
              <a:buFont typeface="Symbol" panose="05050102010706020507" pitchFamily="18" charset="2"/>
              <a:buChar char=""/>
              <a:tabLst>
                <a:tab pos="190492" algn="l"/>
              </a:tabLst>
            </a:pPr>
            <a:r>
              <a:rPr lang="it-IT" sz="1600" b="1" noProof="0">
                <a:ea typeface="MS Mincho"/>
                <a:cs typeface="Times New Roman"/>
              </a:rPr>
              <a:t>Dimensione utile </a:t>
            </a:r>
            <a:r>
              <a:rPr lang="it-IT" sz="1600" noProof="0">
                <a:ea typeface="MS Mincho"/>
                <a:cs typeface="Times New Roman"/>
              </a:rPr>
              <a:t>(esclusi duplicati): 40575 righe</a:t>
            </a:r>
          </a:p>
          <a:p>
            <a:pPr marL="285115" indent="-285115" algn="just">
              <a:lnSpc>
                <a:spcPct val="115000"/>
              </a:lnSpc>
              <a:spcAft>
                <a:spcPts val="833"/>
              </a:spcAft>
              <a:buFont typeface="Symbol" panose="05050102010706020507" pitchFamily="18" charset="2"/>
              <a:buChar char=""/>
              <a:tabLst>
                <a:tab pos="190492" algn="l"/>
              </a:tabLst>
            </a:pPr>
            <a:r>
              <a:rPr lang="it-IT" sz="1600" b="1" u="sng" noProof="0">
                <a:ea typeface="MS Mincho"/>
                <a:cs typeface="Times New Roman"/>
              </a:rPr>
              <a:t>Colonne</a:t>
            </a:r>
            <a:r>
              <a:rPr lang="it-IT" sz="1600" b="1" noProof="0">
                <a:ea typeface="MS Mincho"/>
                <a:cs typeface="Times New Roman"/>
              </a:rPr>
              <a:t> principali</a:t>
            </a:r>
            <a:r>
              <a:rPr lang="it-IT" sz="1600" noProof="0">
                <a:ea typeface="MS Mincho"/>
                <a:cs typeface="Times New Roman"/>
              </a:rPr>
              <a:t>: date_time (timestamp), traffic_volume (auto/ora), temperature, rain_1h, snow_1h, clouds_all, holiday, weather_main, weather_description</a:t>
            </a:r>
            <a:endParaRPr lang="it-IT" sz="1600" b="1" noProof="0">
              <a:solidFill>
                <a:srgbClr val="272525"/>
              </a:solidFill>
              <a:ea typeface="Inter Bold" pitchFamily="34" charset="-122"/>
            </a:endParaRPr>
          </a:p>
          <a:p>
            <a:pPr algn="just"/>
            <a:r>
              <a:rPr lang="it-IT" sz="1600" b="1" noProof="0">
                <a:solidFill>
                  <a:srgbClr val="272525"/>
                </a:solidFill>
                <a:ea typeface="Inter Bold"/>
              </a:rPr>
              <a:t>Variabile Target:</a:t>
            </a:r>
          </a:p>
          <a:p>
            <a:pPr algn="just">
              <a:lnSpc>
                <a:spcPct val="115000"/>
              </a:lnSpc>
              <a:spcAft>
                <a:spcPts val="833"/>
              </a:spcAft>
            </a:pPr>
            <a:r>
              <a:rPr lang="it-IT" sz="1600" b="1" noProof="0">
                <a:ea typeface="MS Mincho"/>
                <a:cs typeface="Times New Roman"/>
              </a:rPr>
              <a:t>Target principale</a:t>
            </a:r>
            <a:r>
              <a:rPr lang="it-IT" sz="1600" noProof="0">
                <a:ea typeface="MS Mincho"/>
                <a:cs typeface="Times New Roman"/>
              </a:rPr>
              <a:t>: traffic_volume – numero di veicoli che transitano nel tratto nell’ora considerata.</a:t>
            </a:r>
          </a:p>
          <a:p>
            <a:endParaRPr lang="it-IT" sz="1500" noProof="0"/>
          </a:p>
        </p:txBody>
      </p:sp>
      <p:sp>
        <p:nvSpPr>
          <p:cNvPr id="36" name="CasellaDiTesto 35">
            <a:extLst>
              <a:ext uri="{FF2B5EF4-FFF2-40B4-BE49-F238E27FC236}">
                <a16:creationId xmlns:a16="http://schemas.microsoft.com/office/drawing/2014/main" id="{6EB33230-E923-C623-0247-FCAF7793AB1B}"/>
              </a:ext>
            </a:extLst>
          </p:cNvPr>
          <p:cNvSpPr txBox="1"/>
          <p:nvPr/>
        </p:nvSpPr>
        <p:spPr>
          <a:xfrm>
            <a:off x="6190457" y="3526117"/>
            <a:ext cx="5422107" cy="2046714"/>
          </a:xfrm>
          <a:prstGeom prst="rect">
            <a:avLst/>
          </a:prstGeom>
          <a:noFill/>
        </p:spPr>
        <p:txBody>
          <a:bodyPr wrap="square">
            <a:spAutoFit/>
          </a:bodyPr>
          <a:lstStyle/>
          <a:p>
            <a:pPr marL="285750" indent="-285750" algn="just">
              <a:buFont typeface="Arial" panose="020B0604020202020204" pitchFamily="34" charset="0"/>
              <a:buChar char="•"/>
            </a:pPr>
            <a:r>
              <a:rPr lang="it-IT" sz="1600" b="1" noProof="0"/>
              <a:t>Previsione</a:t>
            </a:r>
            <a:r>
              <a:rPr lang="it-IT" sz="1600" noProof="0"/>
              <a:t> del traffico </a:t>
            </a:r>
            <a:r>
              <a:rPr lang="it-IT" sz="1600" b="1" noProof="0"/>
              <a:t>a breve termine</a:t>
            </a:r>
            <a:r>
              <a:rPr lang="it-IT" sz="1600" i="1" noProof="0"/>
              <a:t>: </a:t>
            </a:r>
            <a:r>
              <a:rPr lang="it-IT" sz="1600" noProof="0"/>
              <a:t>prevedere il valore futuro di traffic_volume utilizzando informazioni storiche sul traffico, sulle condizioni meteo e sul calendario.</a:t>
            </a:r>
          </a:p>
          <a:p>
            <a:pPr algn="just"/>
            <a:endParaRPr lang="it-IT" sz="1600" noProof="0"/>
          </a:p>
          <a:p>
            <a:pPr marL="285750" indent="-285750" algn="just">
              <a:buFont typeface="Arial" panose="020B0604020202020204" pitchFamily="34" charset="0"/>
              <a:buChar char="•"/>
            </a:pPr>
            <a:r>
              <a:rPr lang="it-IT" sz="1600" b="1" noProof="0">
                <a:solidFill>
                  <a:srgbClr val="1F1F1F"/>
                </a:solidFill>
              </a:rPr>
              <a:t>Analisi di pattern </a:t>
            </a:r>
            <a:r>
              <a:rPr lang="it-IT" sz="1600" noProof="0">
                <a:solidFill>
                  <a:srgbClr val="1F1F1F"/>
                </a:solidFill>
              </a:rPr>
              <a:t>giornalieri e settimanali:</a:t>
            </a:r>
            <a:r>
              <a:rPr lang="it-IT" sz="1600" i="1" noProof="0">
                <a:solidFill>
                  <a:srgbClr val="1F1F1F"/>
                </a:solidFill>
              </a:rPr>
              <a:t> </a:t>
            </a:r>
            <a:r>
              <a:rPr lang="it-IT" sz="1600" noProof="0">
                <a:solidFill>
                  <a:srgbClr val="1F1F1F"/>
                </a:solidFill>
              </a:rPr>
              <a:t>analizzare il comportamento del traffico nel corso della giornata, della settimana e mensilità</a:t>
            </a:r>
            <a:endParaRPr lang="it-IT" sz="1600" noProof="0"/>
          </a:p>
          <a:p>
            <a:pPr marL="238115" indent="-238115">
              <a:buFontTx/>
              <a:buChar char="-"/>
            </a:pPr>
            <a:endParaRPr lang="it-IT" sz="1500" noProof="0">
              <a:latin typeface="Google Sans Text"/>
            </a:endParaRPr>
          </a:p>
        </p:txBody>
      </p:sp>
    </p:spTree>
    <p:extLst>
      <p:ext uri="{BB962C8B-B14F-4D97-AF65-F5344CB8AC3E}">
        <p14:creationId xmlns:p14="http://schemas.microsoft.com/office/powerpoint/2010/main" val="70863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8" grpId="0" animBg="1"/>
      <p:bldP spid="29" grpId="0" animBg="1"/>
      <p:bldP spid="32" grpId="0"/>
      <p:bldP spid="36" grpId="0"/>
    </p:bldLst>
  </p:timing>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2B87B-D408-E197-AAFB-1E6CD6EDE5B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DEFB461-249B-9C57-945F-497AF932A8C9}"/>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44C0FAF0-F59E-7B2E-635C-2F24753DFC10}"/>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delle proprietà della serie temporale</a:t>
            </a:r>
            <a:endParaRPr lang="it-IT" sz="1708" noProof="0">
              <a:latin typeface="+mj-lt"/>
            </a:endParaRPr>
          </a:p>
        </p:txBody>
      </p:sp>
      <p:sp>
        <p:nvSpPr>
          <p:cNvPr id="4" name="Text 1">
            <a:extLst>
              <a:ext uri="{FF2B5EF4-FFF2-40B4-BE49-F238E27FC236}">
                <a16:creationId xmlns:a16="http://schemas.microsoft.com/office/drawing/2014/main" id="{8D5B2EC9-AF19-EFE3-264C-27518675C5EB}"/>
              </a:ext>
            </a:extLst>
          </p:cNvPr>
          <p:cNvSpPr/>
          <p:nvPr/>
        </p:nvSpPr>
        <p:spPr>
          <a:xfrm>
            <a:off x="384473" y="11465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ACF Test</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3CA961EE-AE31-48F8-2FEF-B7C283FC90F3}"/>
              </a:ext>
            </a:extLst>
          </p:cNvPr>
          <p:cNvSpPr txBox="1"/>
          <p:nvPr/>
        </p:nvSpPr>
        <p:spPr>
          <a:xfrm>
            <a:off x="1557503" y="5526762"/>
            <a:ext cx="9076992" cy="923330"/>
          </a:xfrm>
          <a:prstGeom prst="rect">
            <a:avLst/>
          </a:prstGeom>
          <a:noFill/>
        </p:spPr>
        <p:txBody>
          <a:bodyPr wrap="square">
            <a:spAutoFit/>
          </a:bodyPr>
          <a:lstStyle/>
          <a:p>
            <a:pPr algn="just"/>
            <a:r>
              <a:rPr lang="it-IT" noProof="0"/>
              <a:t>Si mostra la correlazione totale</a:t>
            </a:r>
            <a:r>
              <a:rPr lang="it-IT"/>
              <a:t> e si evidenziano pattern periodici nei multipli di 24 ore</a:t>
            </a:r>
            <a:r>
              <a:rPr lang="it-IT" noProof="0"/>
              <a:t>. Inoltre notiamo che i lag scelti si adattano correttamente alla struttura della funzione, poiché si trovano in corrispondenza di picchi.</a:t>
            </a:r>
            <a:endParaRPr lang="it-IT" sz="1700" b="1" noProof="0"/>
          </a:p>
        </p:txBody>
      </p:sp>
      <p:pic>
        <p:nvPicPr>
          <p:cNvPr id="13316" name="Picture 4">
            <a:extLst>
              <a:ext uri="{FF2B5EF4-FFF2-40B4-BE49-F238E27FC236}">
                <a16:creationId xmlns:a16="http://schemas.microsoft.com/office/drawing/2014/main" id="{649EE826-6510-053F-A6B7-5D58D8E4E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96" y="2293568"/>
            <a:ext cx="7048406" cy="2896454"/>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1458703-171E-D443-99CC-55FFF3C16DF1}"/>
              </a:ext>
            </a:extLst>
          </p:cNvPr>
          <p:cNvSpPr txBox="1"/>
          <p:nvPr/>
        </p:nvSpPr>
        <p:spPr>
          <a:xfrm>
            <a:off x="2890117" y="1587496"/>
            <a:ext cx="6411765" cy="369332"/>
          </a:xfrm>
          <a:prstGeom prst="rect">
            <a:avLst/>
          </a:prstGeom>
          <a:noFill/>
        </p:spPr>
        <p:txBody>
          <a:bodyPr wrap="square">
            <a:spAutoFit/>
          </a:bodyPr>
          <a:lstStyle/>
          <a:p>
            <a:pPr algn="just"/>
            <a:r>
              <a:rPr lang="it-IT" noProof="0"/>
              <a:t>L’ACF misura la correlazione della serie con se stessa a diversi </a:t>
            </a:r>
            <a:r>
              <a:rPr lang="it-IT" b="1" noProof="0"/>
              <a:t>lag</a:t>
            </a:r>
            <a:r>
              <a:rPr lang="it-IT" noProof="0"/>
              <a:t>.</a:t>
            </a:r>
            <a:endParaRPr lang="it-IT" b="1" noProof="0"/>
          </a:p>
        </p:txBody>
      </p:sp>
    </p:spTree>
    <p:extLst>
      <p:ext uri="{BB962C8B-B14F-4D97-AF65-F5344CB8AC3E}">
        <p14:creationId xmlns:p14="http://schemas.microsoft.com/office/powerpoint/2010/main" val="267834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316"/>
                                        </p:tgtEl>
                                        <p:attrNameLst>
                                          <p:attrName>style.visibility</p:attrName>
                                        </p:attrNameLst>
                                      </p:cBhvr>
                                      <p:to>
                                        <p:strVal val="visible"/>
                                      </p:to>
                                    </p:set>
                                    <p:animEffect transition="in" filter="fade">
                                      <p:cBhvr>
                                        <p:cTn id="15" dur="500"/>
                                        <p:tgtEl>
                                          <p:spTgt spid="133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3577D-9E17-83E5-B758-948625CD08E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8B14888-AB3E-27C4-3561-3B579E0863A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EED02693-480A-E171-4BA5-1533F07091FA}"/>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delle proprietà della serie temporale</a:t>
            </a:r>
            <a:endParaRPr lang="it-IT" sz="1708" noProof="0">
              <a:latin typeface="+mj-lt"/>
            </a:endParaRPr>
          </a:p>
        </p:txBody>
      </p:sp>
      <p:sp>
        <p:nvSpPr>
          <p:cNvPr id="4" name="Text 1">
            <a:extLst>
              <a:ext uri="{FF2B5EF4-FFF2-40B4-BE49-F238E27FC236}">
                <a16:creationId xmlns:a16="http://schemas.microsoft.com/office/drawing/2014/main" id="{C59B5CE7-39B5-3090-FF04-DF61A37D65AF}"/>
              </a:ext>
            </a:extLst>
          </p:cNvPr>
          <p:cNvSpPr/>
          <p:nvPr/>
        </p:nvSpPr>
        <p:spPr>
          <a:xfrm>
            <a:off x="384473" y="11465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PACF Test</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1FACEC9C-5B2D-20D9-4971-6B0FA29C1AAD}"/>
              </a:ext>
            </a:extLst>
          </p:cNvPr>
          <p:cNvSpPr txBox="1"/>
          <p:nvPr/>
        </p:nvSpPr>
        <p:spPr>
          <a:xfrm>
            <a:off x="962051" y="5069562"/>
            <a:ext cx="11040910" cy="369332"/>
          </a:xfrm>
          <a:prstGeom prst="rect">
            <a:avLst/>
          </a:prstGeom>
          <a:noFill/>
        </p:spPr>
        <p:txBody>
          <a:bodyPr wrap="square">
            <a:spAutoFit/>
          </a:bodyPr>
          <a:lstStyle/>
          <a:p>
            <a:pPr algn="just"/>
            <a:r>
              <a:rPr lang="it-IT" noProof="0"/>
              <a:t>I picchi che escono dalla banda blu (area di confidenza) indicano i lag che sono predittori diretti della serie.</a:t>
            </a:r>
            <a:endParaRPr lang="it-IT" sz="1700" b="1" noProof="0"/>
          </a:p>
        </p:txBody>
      </p:sp>
      <p:sp>
        <p:nvSpPr>
          <p:cNvPr id="6" name="CasellaDiTesto 5">
            <a:extLst>
              <a:ext uri="{FF2B5EF4-FFF2-40B4-BE49-F238E27FC236}">
                <a16:creationId xmlns:a16="http://schemas.microsoft.com/office/drawing/2014/main" id="{B4ED8BBE-3D85-939A-A35D-BFF0D7E233BD}"/>
              </a:ext>
            </a:extLst>
          </p:cNvPr>
          <p:cNvSpPr txBox="1"/>
          <p:nvPr/>
        </p:nvSpPr>
        <p:spPr>
          <a:xfrm>
            <a:off x="962051" y="1603772"/>
            <a:ext cx="9568206" cy="646331"/>
          </a:xfrm>
          <a:prstGeom prst="rect">
            <a:avLst/>
          </a:prstGeom>
          <a:noFill/>
        </p:spPr>
        <p:txBody>
          <a:bodyPr wrap="square">
            <a:spAutoFit/>
          </a:bodyPr>
          <a:lstStyle/>
          <a:p>
            <a:pPr algn="just"/>
            <a:r>
              <a:rPr lang="it-IT" noProof="0"/>
              <a:t>La PACF misura la correlazione tra la serie e un suo lag, </a:t>
            </a:r>
            <a:r>
              <a:rPr lang="it-IT" b="1" noProof="0"/>
              <a:t>rimuovendo l’influenza degli altri lag intermedi</a:t>
            </a:r>
            <a:r>
              <a:rPr lang="it-IT" noProof="0"/>
              <a:t>.</a:t>
            </a:r>
            <a:endParaRPr lang="it-IT" b="1" noProof="0"/>
          </a:p>
        </p:txBody>
      </p:sp>
      <p:pic>
        <p:nvPicPr>
          <p:cNvPr id="16386" name="Picture 2">
            <a:extLst>
              <a:ext uri="{FF2B5EF4-FFF2-40B4-BE49-F238E27FC236}">
                <a16:creationId xmlns:a16="http://schemas.microsoft.com/office/drawing/2014/main" id="{6477DFCF-8081-2A8C-60CB-4BB425413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945" y="2172621"/>
            <a:ext cx="6840109" cy="2810857"/>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E0CCA260-BFCC-5B5F-03C5-F42BA515A53B}"/>
              </a:ext>
            </a:extLst>
          </p:cNvPr>
          <p:cNvSpPr txBox="1"/>
          <p:nvPr/>
        </p:nvSpPr>
        <p:spPr>
          <a:xfrm>
            <a:off x="962051" y="5524978"/>
            <a:ext cx="9991498" cy="923330"/>
          </a:xfrm>
          <a:prstGeom prst="rect">
            <a:avLst/>
          </a:prstGeom>
          <a:noFill/>
        </p:spPr>
        <p:txBody>
          <a:bodyPr wrap="square">
            <a:spAutoFit/>
          </a:bodyPr>
          <a:lstStyle/>
          <a:p>
            <a:pPr algn="just"/>
            <a:r>
              <a:rPr lang="it-IT"/>
              <a:t>Nonostante la PACF suggerisca che l'influenza diretta di lag_24 e lag_168 sia secondaria e ampiamente spiegata da lag_1, la loro inclusione è </a:t>
            </a:r>
            <a:r>
              <a:rPr lang="it-IT" b="1"/>
              <a:t>giustificata dalla conoscenza del dominio</a:t>
            </a:r>
            <a:r>
              <a:rPr lang="it-IT"/>
              <a:t> (ciclicità giornaliera e settimanale del traffico).</a:t>
            </a:r>
            <a:endParaRPr lang="it-IT" sz="1700" b="1" noProof="0"/>
          </a:p>
        </p:txBody>
      </p:sp>
    </p:spTree>
    <p:extLst>
      <p:ext uri="{BB962C8B-B14F-4D97-AF65-F5344CB8AC3E}">
        <p14:creationId xmlns:p14="http://schemas.microsoft.com/office/powerpoint/2010/main" val="143695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86"/>
                                        </p:tgtEl>
                                        <p:attrNameLst>
                                          <p:attrName>style.visibility</p:attrName>
                                        </p:attrNameLst>
                                      </p:cBhvr>
                                      <p:to>
                                        <p:strVal val="visible"/>
                                      </p:to>
                                    </p:set>
                                    <p:animEffect transition="in" filter="fade">
                                      <p:cBhvr>
                                        <p:cTn id="15" dur="500"/>
                                        <p:tgtEl>
                                          <p:spTgt spid="1638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6"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4BFA2-CC97-F799-932C-AA5A2C49E93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24704DB-8FCA-DC5B-C521-6D9D6355562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2: Data Pre Processing</a:t>
            </a:r>
            <a:endParaRPr lang="it-IT" sz="2125" noProof="0">
              <a:latin typeface="+mj-lt"/>
            </a:endParaRPr>
          </a:p>
        </p:txBody>
      </p:sp>
      <p:sp>
        <p:nvSpPr>
          <p:cNvPr id="3" name="Text 1">
            <a:extLst>
              <a:ext uri="{FF2B5EF4-FFF2-40B4-BE49-F238E27FC236}">
                <a16:creationId xmlns:a16="http://schemas.microsoft.com/office/drawing/2014/main" id="{9671905D-CE17-D62B-4B2F-95731DB6175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endParaRPr lang="it-IT" sz="1708" noProof="0">
              <a:latin typeface="+mj-lt"/>
            </a:endParaRPr>
          </a:p>
        </p:txBody>
      </p:sp>
      <p:sp>
        <p:nvSpPr>
          <p:cNvPr id="5" name="CasellaDiTesto 4">
            <a:extLst>
              <a:ext uri="{FF2B5EF4-FFF2-40B4-BE49-F238E27FC236}">
                <a16:creationId xmlns:a16="http://schemas.microsoft.com/office/drawing/2014/main" id="{650272B8-4405-78ED-A0A3-D20288D35FCE}"/>
              </a:ext>
            </a:extLst>
          </p:cNvPr>
          <p:cNvSpPr txBox="1"/>
          <p:nvPr/>
        </p:nvSpPr>
        <p:spPr>
          <a:xfrm>
            <a:off x="384472" y="2479824"/>
            <a:ext cx="4167208" cy="1631216"/>
          </a:xfrm>
          <a:prstGeom prst="rect">
            <a:avLst/>
          </a:prstGeom>
          <a:noFill/>
        </p:spPr>
        <p:txBody>
          <a:bodyPr wrap="square">
            <a:spAutoFit/>
          </a:bodyPr>
          <a:lstStyle/>
          <a:p>
            <a:pPr algn="just"/>
            <a:r>
              <a:rPr lang="it-IT" sz="2000" b="1" noProof="0">
                <a:solidFill>
                  <a:schemeClr val="accent6">
                    <a:lumMod val="50000"/>
                  </a:schemeClr>
                </a:solidFill>
              </a:rPr>
              <a:t>Data la diversa natura dei modelli utilizzati (Modelli di Regressione Lineare e Modelli ad Albero) è stato necessario applicare strategie di data pre-processing differenti.</a:t>
            </a:r>
          </a:p>
        </p:txBody>
      </p:sp>
      <p:pic>
        <p:nvPicPr>
          <p:cNvPr id="6" name="Image 0" descr="preencoded.png">
            <a:extLst>
              <a:ext uri="{FF2B5EF4-FFF2-40B4-BE49-F238E27FC236}">
                <a16:creationId xmlns:a16="http://schemas.microsoft.com/office/drawing/2014/main" id="{95E0BFF1-3B4F-427B-4069-C0267E360998}"/>
              </a:ext>
            </a:extLst>
          </p:cNvPr>
          <p:cNvPicPr>
            <a:picLocks noChangeAspect="1"/>
          </p:cNvPicPr>
          <p:nvPr/>
        </p:nvPicPr>
        <p:blipFill>
          <a:blip r:embed="rId2"/>
          <a:stretch>
            <a:fillRect/>
          </a:stretch>
        </p:blipFill>
        <p:spPr>
          <a:xfrm>
            <a:off x="5257800" y="-76200"/>
            <a:ext cx="6934200" cy="6934200"/>
          </a:xfrm>
          <a:prstGeom prst="rect">
            <a:avLst/>
          </a:prstGeom>
        </p:spPr>
      </p:pic>
    </p:spTree>
    <p:extLst>
      <p:ext uri="{BB962C8B-B14F-4D97-AF65-F5344CB8AC3E}">
        <p14:creationId xmlns:p14="http://schemas.microsoft.com/office/powerpoint/2010/main" val="31939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622D-EFF3-F82D-C763-4ED027EB71B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2FC062A-50CE-11EA-59B3-7BC0EF3BCC19}"/>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2: Data Pre Processing</a:t>
            </a:r>
            <a:endParaRPr lang="it-IT" sz="2125" noProof="0">
              <a:latin typeface="+mj-lt"/>
            </a:endParaRPr>
          </a:p>
        </p:txBody>
      </p:sp>
      <p:sp>
        <p:nvSpPr>
          <p:cNvPr id="3" name="Text 1">
            <a:extLst>
              <a:ext uri="{FF2B5EF4-FFF2-40B4-BE49-F238E27FC236}">
                <a16:creationId xmlns:a16="http://schemas.microsoft.com/office/drawing/2014/main" id="{96B25858-DC83-294B-F0CF-C7984A27B1BE}"/>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Data pre processing per Modelli di Regressione Lineare</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BE3622CF-4CBD-61FB-B9C3-849B497B1D3F}"/>
              </a:ext>
            </a:extLst>
          </p:cNvPr>
          <p:cNvSpPr txBox="1"/>
          <p:nvPr/>
        </p:nvSpPr>
        <p:spPr>
          <a:xfrm>
            <a:off x="384472" y="1243872"/>
            <a:ext cx="5711528" cy="3046988"/>
          </a:xfrm>
          <a:prstGeom prst="rect">
            <a:avLst/>
          </a:prstGeom>
          <a:noFill/>
        </p:spPr>
        <p:txBody>
          <a:bodyPr wrap="square">
            <a:spAutoFit/>
          </a:bodyPr>
          <a:lstStyle/>
          <a:p>
            <a:pPr algn="just"/>
            <a:r>
              <a:rPr lang="it-IT" sz="1600" noProof="0"/>
              <a:t>Per i modelli di Regressione Lineare, abbiamo dovuto applicare due trasformazioni essenziali al dataset per garantire la validità statistica e le prestazioni:</a:t>
            </a:r>
          </a:p>
          <a:p>
            <a:pPr marL="285750" indent="-285750" algn="just">
              <a:buFont typeface="Arial" panose="020B0604020202020204" pitchFamily="34" charset="0"/>
              <a:buChar char="•"/>
            </a:pPr>
            <a:endParaRPr lang="it-IT" sz="1600" noProof="0"/>
          </a:p>
          <a:p>
            <a:pPr marL="285750" indent="-285750" algn="just">
              <a:buFont typeface="Arial" panose="020B0604020202020204" pitchFamily="34" charset="0"/>
              <a:buChar char="•"/>
            </a:pPr>
            <a:r>
              <a:rPr lang="it-IT" sz="1600" b="1" noProof="0"/>
              <a:t>One-Hot Encoding (OHE): </a:t>
            </a:r>
            <a:r>
              <a:rPr lang="it-IT" sz="1600" noProof="0"/>
              <a:t>Usato per le variabili nominali, per evitare di imporre relazioni ordinali false (es. Gennaio &lt; Marzo), trattando ogni categoria come una feature binaria indipendente.</a:t>
            </a:r>
          </a:p>
          <a:p>
            <a:pPr marL="285750" indent="-285750" algn="just">
              <a:buFont typeface="Arial" panose="020B0604020202020204" pitchFamily="34" charset="0"/>
              <a:buChar char="•"/>
            </a:pPr>
            <a:r>
              <a:rPr lang="it-IT" sz="1600" b="1" noProof="0"/>
              <a:t>Standardizzazione (Z-score Scaling): </a:t>
            </a:r>
            <a:r>
              <a:rPr lang="it-IT" sz="1600" noProof="0"/>
              <a:t>Applicata a tutte le features numeriche continue (lag_features e altre) per garantire che i coefficienti del modello non siano distorti dalle diverse scale delle variabili.</a:t>
            </a:r>
          </a:p>
        </p:txBody>
      </p:sp>
      <p:sp>
        <p:nvSpPr>
          <p:cNvPr id="9" name="CasellaDiTesto 8">
            <a:extLst>
              <a:ext uri="{FF2B5EF4-FFF2-40B4-BE49-F238E27FC236}">
                <a16:creationId xmlns:a16="http://schemas.microsoft.com/office/drawing/2014/main" id="{73B9AB84-2992-D03D-6B3F-B529E7967E7C}"/>
              </a:ext>
            </a:extLst>
          </p:cNvPr>
          <p:cNvSpPr txBox="1"/>
          <p:nvPr/>
        </p:nvSpPr>
        <p:spPr>
          <a:xfrm>
            <a:off x="384472" y="4408163"/>
            <a:ext cx="5657097" cy="2062103"/>
          </a:xfrm>
          <a:prstGeom prst="rect">
            <a:avLst/>
          </a:prstGeom>
          <a:noFill/>
        </p:spPr>
        <p:txBody>
          <a:bodyPr wrap="square">
            <a:spAutoFit/>
          </a:bodyPr>
          <a:lstStyle/>
          <a:p>
            <a:pPr algn="just"/>
            <a:r>
              <a:rPr lang="it-IT" sz="1600" noProof="0"/>
              <a:t>Pertanto, le variabili categoriche devono essere trasformate in numeriche: Il One-Hot Encoding crea variabili binarie per ogni categoria evitando di introdurre ordini fittizi o multicollinearità. La normalizzazione delle variabili numeriche rende tutte le feature comparabili e stabilizza il calcolo dei coefficienti, migliorando interpretabilità e stabilità del modello. Insieme, OHE e normalizzazione permettono alla regressione lineare di gestire correttamente dati misti (numerici e categorici).</a:t>
            </a:r>
          </a:p>
        </p:txBody>
      </p:sp>
      <p:sp>
        <p:nvSpPr>
          <p:cNvPr id="10" name="CasellaDiTesto 9">
            <a:extLst>
              <a:ext uri="{FF2B5EF4-FFF2-40B4-BE49-F238E27FC236}">
                <a16:creationId xmlns:a16="http://schemas.microsoft.com/office/drawing/2014/main" id="{6ABA7FEA-465F-B8F3-1883-97238526FCEB}"/>
              </a:ext>
            </a:extLst>
          </p:cNvPr>
          <p:cNvSpPr txBox="1"/>
          <p:nvPr/>
        </p:nvSpPr>
        <p:spPr>
          <a:xfrm>
            <a:off x="10135525" y="4587100"/>
            <a:ext cx="1960043" cy="707886"/>
          </a:xfrm>
          <a:prstGeom prst="rect">
            <a:avLst/>
          </a:prstGeom>
          <a:noFill/>
        </p:spPr>
        <p:txBody>
          <a:bodyPr wrap="square">
            <a:spAutoFit/>
          </a:bodyPr>
          <a:lstStyle/>
          <a:p>
            <a:pPr algn="ctr"/>
            <a:r>
              <a:rPr lang="it-IT" sz="2000" b="1" noProof="0">
                <a:solidFill>
                  <a:schemeClr val="accent6">
                    <a:lumMod val="50000"/>
                  </a:schemeClr>
                </a:solidFill>
              </a:rPr>
              <a:t>Risultato </a:t>
            </a:r>
          </a:p>
          <a:p>
            <a:pPr algn="ctr"/>
            <a:r>
              <a:rPr lang="it-IT" sz="2000" b="1" noProof="0">
                <a:solidFill>
                  <a:schemeClr val="accent6">
                    <a:lumMod val="50000"/>
                  </a:schemeClr>
                </a:solidFill>
              </a:rPr>
              <a:t>OHE + Z - Score</a:t>
            </a:r>
          </a:p>
        </p:txBody>
      </p:sp>
      <p:pic>
        <p:nvPicPr>
          <p:cNvPr id="6" name="Immagine 5" descr="Immagine che contiene testo, schermata, design&#10;&#10;Il contenuto generato dall'IA potrebbe non essere corretto.">
            <a:extLst>
              <a:ext uri="{FF2B5EF4-FFF2-40B4-BE49-F238E27FC236}">
                <a16:creationId xmlns:a16="http://schemas.microsoft.com/office/drawing/2014/main" id="{E412D14C-7725-58B4-DD21-AAF02B8D0237}"/>
              </a:ext>
            </a:extLst>
          </p:cNvPr>
          <p:cNvPicPr>
            <a:picLocks noChangeAspect="1"/>
          </p:cNvPicPr>
          <p:nvPr/>
        </p:nvPicPr>
        <p:blipFill>
          <a:blip r:embed="rId2"/>
          <a:stretch>
            <a:fillRect/>
          </a:stretch>
        </p:blipFill>
        <p:spPr>
          <a:xfrm>
            <a:off x="6240353" y="473819"/>
            <a:ext cx="5855216" cy="3233477"/>
          </a:xfrm>
          <a:prstGeom prst="rect">
            <a:avLst/>
          </a:prstGeom>
        </p:spPr>
      </p:pic>
      <p:pic>
        <p:nvPicPr>
          <p:cNvPr id="12" name="Immagine 11" descr="Immagine che contiene testo, schermata, numero&#10;&#10;Il contenuto generato dall'IA potrebbe non essere corretto.">
            <a:extLst>
              <a:ext uri="{FF2B5EF4-FFF2-40B4-BE49-F238E27FC236}">
                <a16:creationId xmlns:a16="http://schemas.microsoft.com/office/drawing/2014/main" id="{6E9D4345-71CC-EA97-8F70-25DE5C15FD5B}"/>
              </a:ext>
            </a:extLst>
          </p:cNvPr>
          <p:cNvPicPr>
            <a:picLocks noChangeAspect="1"/>
          </p:cNvPicPr>
          <p:nvPr/>
        </p:nvPicPr>
        <p:blipFill>
          <a:blip r:embed="rId3"/>
          <a:stretch>
            <a:fillRect/>
          </a:stretch>
        </p:blipFill>
        <p:spPr>
          <a:xfrm>
            <a:off x="6240353" y="4119356"/>
            <a:ext cx="3895173" cy="1643374"/>
          </a:xfrm>
          <a:prstGeom prst="rect">
            <a:avLst/>
          </a:prstGeom>
        </p:spPr>
      </p:pic>
      <p:sp>
        <p:nvSpPr>
          <p:cNvPr id="13" name="CasellaDiTesto 12">
            <a:extLst>
              <a:ext uri="{FF2B5EF4-FFF2-40B4-BE49-F238E27FC236}">
                <a16:creationId xmlns:a16="http://schemas.microsoft.com/office/drawing/2014/main" id="{D99898BA-3C38-E978-1B59-73FDCCDBE54D}"/>
              </a:ext>
            </a:extLst>
          </p:cNvPr>
          <p:cNvSpPr txBox="1"/>
          <p:nvPr/>
        </p:nvSpPr>
        <p:spPr>
          <a:xfrm>
            <a:off x="7577391" y="3707296"/>
            <a:ext cx="1221096" cy="369332"/>
          </a:xfrm>
          <a:prstGeom prst="rect">
            <a:avLst/>
          </a:prstGeom>
          <a:noFill/>
        </p:spPr>
        <p:txBody>
          <a:bodyPr wrap="square" rtlCol="0">
            <a:spAutoFit/>
          </a:bodyPr>
          <a:lstStyle/>
          <a:p>
            <a:r>
              <a:rPr lang="it-IT"/>
              <a:t>… … …</a:t>
            </a:r>
          </a:p>
        </p:txBody>
      </p:sp>
    </p:spTree>
    <p:extLst>
      <p:ext uri="{BB962C8B-B14F-4D97-AF65-F5344CB8AC3E}">
        <p14:creationId xmlns:p14="http://schemas.microsoft.com/office/powerpoint/2010/main" val="23671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205E7-CB91-6A60-76D3-040EE6ABFBD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29E11B2-2C2A-4F2F-10A3-1AAFE3830A6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2: Data Pre Processing</a:t>
            </a:r>
            <a:endParaRPr lang="it-IT" sz="2125" noProof="0">
              <a:latin typeface="+mj-lt"/>
            </a:endParaRPr>
          </a:p>
        </p:txBody>
      </p:sp>
      <p:sp>
        <p:nvSpPr>
          <p:cNvPr id="3" name="Text 1">
            <a:extLst>
              <a:ext uri="{FF2B5EF4-FFF2-40B4-BE49-F238E27FC236}">
                <a16:creationId xmlns:a16="http://schemas.microsoft.com/office/drawing/2014/main" id="{1E48444A-13E8-E0C3-955E-852F39C42879}"/>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Data pre processing per Modelli ad Albero</a:t>
            </a:r>
            <a:endParaRPr lang="it-IT" sz="1708" noProof="0">
              <a:solidFill>
                <a:schemeClr val="accent6">
                  <a:lumMod val="50000"/>
                </a:schemeClr>
              </a:solidFill>
              <a:latin typeface="+mj-lt"/>
            </a:endParaRPr>
          </a:p>
        </p:txBody>
      </p:sp>
      <p:sp>
        <p:nvSpPr>
          <p:cNvPr id="8" name="CasellaDiTesto 7">
            <a:extLst>
              <a:ext uri="{FF2B5EF4-FFF2-40B4-BE49-F238E27FC236}">
                <a16:creationId xmlns:a16="http://schemas.microsoft.com/office/drawing/2014/main" id="{3F2DABFC-B899-8F6D-F4D0-08DC35778500}"/>
              </a:ext>
            </a:extLst>
          </p:cNvPr>
          <p:cNvSpPr txBox="1"/>
          <p:nvPr/>
        </p:nvSpPr>
        <p:spPr>
          <a:xfrm>
            <a:off x="384473" y="1154403"/>
            <a:ext cx="5025728" cy="1754326"/>
          </a:xfrm>
          <a:prstGeom prst="rect">
            <a:avLst/>
          </a:prstGeom>
          <a:noFill/>
        </p:spPr>
        <p:txBody>
          <a:bodyPr wrap="square">
            <a:spAutoFit/>
          </a:bodyPr>
          <a:lstStyle/>
          <a:p>
            <a:pPr algn="just"/>
            <a:r>
              <a:rPr lang="it-IT" noProof="0"/>
              <a:t>Per i modelli basati su </a:t>
            </a:r>
            <a:r>
              <a:rPr lang="it-IT" b="1" noProof="0"/>
              <a:t>Alberi Decisionali</a:t>
            </a:r>
            <a:r>
              <a:rPr lang="it-IT" noProof="0"/>
              <a:t>, abbiamo utilizzato:</a:t>
            </a:r>
          </a:p>
          <a:p>
            <a:pPr algn="just"/>
            <a:endParaRPr lang="it-IT" noProof="0"/>
          </a:p>
          <a:p>
            <a:pPr marL="285750" indent="-285750" algn="just">
              <a:buFontTx/>
              <a:buChar char="-"/>
            </a:pPr>
            <a:r>
              <a:rPr lang="it-IT" noProof="0"/>
              <a:t>l’</a:t>
            </a:r>
            <a:r>
              <a:rPr lang="it-IT" b="1" noProof="0" err="1"/>
              <a:t>Ordinal</a:t>
            </a:r>
            <a:r>
              <a:rPr lang="it-IT" b="1" noProof="0"/>
              <a:t> Encoder</a:t>
            </a:r>
            <a:r>
              <a:rPr lang="it-IT" noProof="0"/>
              <a:t> per la codifica delle variabili nominali (come </a:t>
            </a:r>
            <a:r>
              <a:rPr lang="it-IT" i="1" noProof="0"/>
              <a:t>hour</a:t>
            </a:r>
            <a:r>
              <a:rPr lang="it-IT" noProof="0"/>
              <a:t>, </a:t>
            </a:r>
            <a:r>
              <a:rPr lang="it-IT" i="1" noProof="0"/>
              <a:t>month</a:t>
            </a:r>
            <a:r>
              <a:rPr lang="it-IT" noProof="0"/>
              <a:t>, ecc.) </a:t>
            </a:r>
          </a:p>
          <a:p>
            <a:pPr marL="285750" indent="-285750" algn="just">
              <a:buFontTx/>
              <a:buChar char="-"/>
            </a:pPr>
            <a:endParaRPr lang="it-IT" noProof="0"/>
          </a:p>
        </p:txBody>
      </p:sp>
      <p:pic>
        <p:nvPicPr>
          <p:cNvPr id="10" name="Immagine 9" descr="Immagine che contiene schermata&#10;&#10;Il contenuto generato dall'IA potrebbe non essere corretto.">
            <a:extLst>
              <a:ext uri="{FF2B5EF4-FFF2-40B4-BE49-F238E27FC236}">
                <a16:creationId xmlns:a16="http://schemas.microsoft.com/office/drawing/2014/main" id="{FE3CBE9A-8DAF-E1F8-7974-120648FEA733}"/>
              </a:ext>
            </a:extLst>
          </p:cNvPr>
          <p:cNvPicPr>
            <a:picLocks noChangeAspect="1"/>
          </p:cNvPicPr>
          <p:nvPr/>
        </p:nvPicPr>
        <p:blipFill>
          <a:blip r:embed="rId2"/>
          <a:stretch>
            <a:fillRect/>
          </a:stretch>
        </p:blipFill>
        <p:spPr>
          <a:xfrm>
            <a:off x="494518" y="3562012"/>
            <a:ext cx="11202963" cy="1952898"/>
          </a:xfrm>
          <a:prstGeom prst="rect">
            <a:avLst/>
          </a:prstGeom>
        </p:spPr>
      </p:pic>
      <p:sp>
        <p:nvSpPr>
          <p:cNvPr id="12" name="CasellaDiTesto 11">
            <a:extLst>
              <a:ext uri="{FF2B5EF4-FFF2-40B4-BE49-F238E27FC236}">
                <a16:creationId xmlns:a16="http://schemas.microsoft.com/office/drawing/2014/main" id="{4F3812BD-955B-A045-5867-81402C765B70}"/>
              </a:ext>
            </a:extLst>
          </p:cNvPr>
          <p:cNvSpPr txBox="1"/>
          <p:nvPr/>
        </p:nvSpPr>
        <p:spPr>
          <a:xfrm>
            <a:off x="6294922" y="1154403"/>
            <a:ext cx="5548836" cy="1754326"/>
          </a:xfrm>
          <a:prstGeom prst="rect">
            <a:avLst/>
          </a:prstGeom>
          <a:noFill/>
        </p:spPr>
        <p:txBody>
          <a:bodyPr wrap="square">
            <a:spAutoFit/>
          </a:bodyPr>
          <a:lstStyle/>
          <a:p>
            <a:pPr algn="just"/>
            <a:r>
              <a:rPr lang="it-IT" noProof="0"/>
              <a:t>L’</a:t>
            </a:r>
            <a:r>
              <a:rPr lang="it-IT" noProof="0" err="1"/>
              <a:t>Ordinal</a:t>
            </a:r>
            <a:r>
              <a:rPr lang="it-IT" noProof="0"/>
              <a:t> Encoder assegna a ciascuna categoria un </a:t>
            </a:r>
            <a:r>
              <a:rPr lang="it-IT" b="1" noProof="0"/>
              <a:t>valore numerico intero</a:t>
            </a:r>
            <a:r>
              <a:rPr lang="it-IT" noProof="0"/>
              <a:t>, consentendo di rappresentare le variabili categoriali in modo </a:t>
            </a:r>
            <a:r>
              <a:rPr lang="it-IT" b="1" noProof="0"/>
              <a:t>compatto ed efficiente</a:t>
            </a:r>
            <a:r>
              <a:rPr lang="it-IT" noProof="0"/>
              <a:t>. Questa scelta permette di ridurre l’utilizzo di memoria e di semplificare il processo di addestramento del modello, mantenendo una struttura dei dati facilmente interpretabile.</a:t>
            </a:r>
          </a:p>
        </p:txBody>
      </p:sp>
    </p:spTree>
    <p:extLst>
      <p:ext uri="{BB962C8B-B14F-4D97-AF65-F5344CB8AC3E}">
        <p14:creationId xmlns:p14="http://schemas.microsoft.com/office/powerpoint/2010/main" val="57091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FB575-049E-4A55-42E2-F97FF2BA230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4A51578-64A3-D424-A454-2D46324CDC5F}"/>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86E1720F-83EE-1A86-E4AA-1AAC71455C6F}"/>
              </a:ext>
            </a:extLst>
          </p:cNvPr>
          <p:cNvSpPr/>
          <p:nvPr/>
        </p:nvSpPr>
        <p:spPr>
          <a:xfrm>
            <a:off x="384472" y="660930"/>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Scelta dei modelli</a:t>
            </a:r>
            <a:endParaRPr lang="it-IT" sz="1708" noProof="0">
              <a:solidFill>
                <a:schemeClr val="accent6">
                  <a:lumMod val="50000"/>
                </a:schemeClr>
              </a:solidFill>
              <a:latin typeface="+mj-lt"/>
            </a:endParaRPr>
          </a:p>
        </p:txBody>
      </p:sp>
      <p:sp>
        <p:nvSpPr>
          <p:cNvPr id="5" name="Text 1">
            <a:extLst>
              <a:ext uri="{FF2B5EF4-FFF2-40B4-BE49-F238E27FC236}">
                <a16:creationId xmlns:a16="http://schemas.microsoft.com/office/drawing/2014/main" id="{BA9F6556-8025-07AA-BCA0-B852E6040EE3}"/>
              </a:ext>
            </a:extLst>
          </p:cNvPr>
          <p:cNvSpPr/>
          <p:nvPr/>
        </p:nvSpPr>
        <p:spPr>
          <a:xfrm>
            <a:off x="384472" y="1007865"/>
            <a:ext cx="4943376" cy="274638"/>
          </a:xfrm>
          <a:prstGeom prst="rect">
            <a:avLst/>
          </a:prstGeom>
          <a:noFill/>
          <a:ln/>
        </p:spPr>
        <p:txBody>
          <a:bodyPr wrap="none" lIns="0" tIns="0" rIns="0" bIns="0" rtlCol="0" anchor="t"/>
          <a:lstStyle/>
          <a:p>
            <a:pPr>
              <a:lnSpc>
                <a:spcPts val="2125"/>
              </a:lnSpc>
            </a:pPr>
            <a:endParaRPr lang="it-IT" sz="2000" b="1" noProof="0">
              <a:solidFill>
                <a:schemeClr val="accent6">
                  <a:lumMod val="50000"/>
                </a:schemeClr>
              </a:solidFill>
              <a:latin typeface="+mj-lt"/>
            </a:endParaRPr>
          </a:p>
        </p:txBody>
      </p:sp>
      <p:sp>
        <p:nvSpPr>
          <p:cNvPr id="18" name="CasellaDiTesto 17">
            <a:extLst>
              <a:ext uri="{FF2B5EF4-FFF2-40B4-BE49-F238E27FC236}">
                <a16:creationId xmlns:a16="http://schemas.microsoft.com/office/drawing/2014/main" id="{573D64C4-708B-9A3E-63F2-5F21A88A78BE}"/>
              </a:ext>
            </a:extLst>
          </p:cNvPr>
          <p:cNvSpPr txBox="1"/>
          <p:nvPr/>
        </p:nvSpPr>
        <p:spPr>
          <a:xfrm>
            <a:off x="169720" y="1048149"/>
            <a:ext cx="11637808"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tx1"/>
                </a:solidFill>
                <a:effectLst/>
              </a:rPr>
              <a:t>La modellazione è stata impostata prioritariamente sul framework della </a:t>
            </a:r>
            <a:r>
              <a:rPr kumimoji="0" lang="it-IT" altLang="it-IT" sz="1800" b="1" i="0" u="none" strike="noStrike" cap="none" normalizeH="0" baseline="0">
                <a:ln>
                  <a:noFill/>
                </a:ln>
                <a:solidFill>
                  <a:schemeClr val="tx1"/>
                </a:solidFill>
                <a:effectLst/>
                <a:ea typeface="Google Sans Text"/>
              </a:rPr>
              <a:t>Regressione Lineare</a:t>
            </a:r>
            <a:r>
              <a:rPr kumimoji="0" lang="it-IT" altLang="it-IT" sz="1800" b="0" i="0" u="none" strike="noStrike" cap="none" normalizeH="0" baseline="0">
                <a:ln>
                  <a:noFill/>
                </a:ln>
                <a:solidFill>
                  <a:schemeClr val="tx1"/>
                </a:solidFill>
                <a:effectLst/>
              </a:rPr>
              <a:t> (nella sua forma regolarizzata, Ridge) e di modelli </a:t>
            </a:r>
            <a:r>
              <a:rPr kumimoji="0" lang="it-IT" altLang="it-IT" sz="1800" b="1" i="0" u="none" strike="noStrike" cap="none" normalizeH="0" baseline="0">
                <a:ln>
                  <a:noFill/>
                </a:ln>
                <a:solidFill>
                  <a:schemeClr val="tx1"/>
                </a:solidFill>
                <a:effectLst/>
                <a:ea typeface="Google Sans Text"/>
              </a:rPr>
              <a:t>non lineari basati su alberi</a:t>
            </a:r>
            <a:r>
              <a:rPr kumimoji="0" lang="it-IT" altLang="it-IT" sz="1800" b="0" i="0" u="none" strike="noStrike" cap="none" normalizeH="0" baseline="0">
                <a:ln>
                  <a:noFill/>
                </a:ln>
                <a:solidFill>
                  <a:schemeClr val="tx1"/>
                </a:solidFill>
                <a:effectLst/>
              </a:rPr>
              <a:t> (</a:t>
            </a:r>
            <a:r>
              <a:rPr kumimoji="0" lang="it-IT" altLang="it-IT" sz="1800" b="0" i="0" u="none" strike="noStrike" cap="none" normalizeH="0" baseline="0" err="1">
                <a:ln>
                  <a:noFill/>
                </a:ln>
                <a:solidFill>
                  <a:schemeClr val="tx1"/>
                </a:solidFill>
                <a:effectLst/>
              </a:rPr>
              <a:t>Decision</a:t>
            </a:r>
            <a:r>
              <a:rPr kumimoji="0" lang="it-IT" altLang="it-IT" sz="1800" b="0" i="0" u="none" strike="noStrike" cap="none" normalizeH="0" baseline="0">
                <a:ln>
                  <a:noFill/>
                </a:ln>
                <a:solidFill>
                  <a:schemeClr val="tx1"/>
                </a:solidFill>
                <a:effectLst/>
              </a:rPr>
              <a:t> Tree e Random </a:t>
            </a:r>
            <a:r>
              <a:rPr kumimoji="0" lang="it-IT" altLang="it-IT" sz="1800" b="0" i="0" u="none" strike="noStrike" cap="none" normalizeH="0" baseline="0" err="1">
                <a:ln>
                  <a:noFill/>
                </a:ln>
                <a:solidFill>
                  <a:schemeClr val="tx1"/>
                </a:solidFill>
                <a:effectLst/>
              </a:rPr>
              <a:t>Forest</a:t>
            </a:r>
            <a:r>
              <a:rPr kumimoji="0" lang="it-IT" altLang="it-IT" sz="1800" b="0" i="0" u="none" strike="noStrike" cap="none" normalizeH="0" baseline="0">
                <a:ln>
                  <a:noFill/>
                </a:ln>
                <a:solidFill>
                  <a:schemeClr val="tx1"/>
                </a:solidFill>
                <a:effectLst/>
              </a:rPr>
              <a:t>), escludendo i modelli tradizionali di serie storiche come </a:t>
            </a:r>
            <a:r>
              <a:rPr kumimoji="0" lang="it-IT" altLang="it-IT" sz="1800" b="1" i="0" u="none" strike="noStrike" cap="none" normalizeH="0" baseline="0">
                <a:ln>
                  <a:noFill/>
                </a:ln>
                <a:solidFill>
                  <a:schemeClr val="tx1"/>
                </a:solidFill>
                <a:effectLst/>
                <a:ea typeface="Google Sans Text"/>
              </a:rPr>
              <a:t>ARIMA e SARIMAX</a:t>
            </a:r>
            <a:r>
              <a:rPr kumimoji="0" lang="it-IT" altLang="it-IT" sz="1800" b="0" i="0" u="none" strike="noStrike" cap="none" normalizeH="0" baseline="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tx1"/>
                </a:solidFill>
                <a:effectLst/>
              </a:rPr>
              <a:t>Questa esclusione si è resa necessaria perché il nostro set di dati presentava </a:t>
            </a:r>
            <a:r>
              <a:rPr kumimoji="0" lang="it-IT" altLang="it-IT" sz="1800" b="1" i="0" u="none" strike="noStrike" cap="none" normalizeH="0" baseline="0">
                <a:ln>
                  <a:noFill/>
                </a:ln>
                <a:solidFill>
                  <a:schemeClr val="tx1"/>
                </a:solidFill>
                <a:effectLst/>
                <a:ea typeface="Google Sans Text"/>
              </a:rPr>
              <a:t>gap temporali estesi e numerosi mini-gap</a:t>
            </a:r>
            <a:r>
              <a:rPr kumimoji="0" lang="it-IT" altLang="it-IT" sz="1800" b="0" i="0" u="none" strike="noStrike" cap="none" normalizeH="0" baseline="0">
                <a:ln>
                  <a:noFill/>
                </a:ln>
                <a:solidFill>
                  <a:schemeClr val="tx1"/>
                </a:solidFill>
                <a:effectLst/>
              </a:rPr>
              <a:t>, rendendo la serie non regolarmente campionata. Poiché i modelli ARIMA/SARIMAX richiedono la completa continuità e regolarità della, la loro applicazione sarebbe stata statisticamente invalida.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tx1"/>
                </a:solidFill>
                <a:effectLst/>
              </a:rPr>
              <a:t>Abbiamo quindi optato per modelli di regressione supervisionata che, lavorando con variabili create ad hoc (come i lag temporali), permettono di </a:t>
            </a:r>
            <a:r>
              <a:rPr kumimoji="0" lang="it-IT" altLang="it-IT" sz="1800" b="1" i="0" u="none" strike="noStrike" cap="none" normalizeH="0" baseline="0">
                <a:ln>
                  <a:noFill/>
                </a:ln>
                <a:solidFill>
                  <a:schemeClr val="tx1"/>
                </a:solidFill>
                <a:effectLst/>
                <a:ea typeface="Google Sans Text"/>
              </a:rPr>
              <a:t>gestire efficacemente i dati mancanti</a:t>
            </a:r>
            <a:r>
              <a:rPr kumimoji="0" lang="it-IT" altLang="it-IT" sz="1800" b="0" i="0" u="none" strike="noStrike" cap="none" normalizeH="0" baseline="0">
                <a:ln>
                  <a:noFill/>
                </a:ln>
                <a:solidFill>
                  <a:schemeClr val="tx1"/>
                </a:solidFill>
                <a:effectLst/>
              </a:rPr>
              <a:t> e le irregolarità senza compromettere l'integrità del modello. </a:t>
            </a:r>
          </a:p>
          <a:p>
            <a:pPr marL="0" marR="0" lvl="0" indent="0" algn="l" defTabSz="914400" rtl="0" eaLnBrk="0" fontAlgn="base" latinLnBrk="0" hangingPunct="0">
              <a:lnSpc>
                <a:spcPct val="100000"/>
              </a:lnSpc>
              <a:spcBef>
                <a:spcPct val="0"/>
              </a:spcBef>
              <a:spcAft>
                <a:spcPct val="0"/>
              </a:spcAft>
              <a:buClrTx/>
              <a:buSzTx/>
              <a:buFontTx/>
              <a:buNone/>
              <a:tabLst/>
            </a:pPr>
            <a:endParaRPr lang="it-IT" altLang="it-IT"/>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0" i="0" u="none" strike="noStrike" cap="none" normalizeH="0" baseline="0">
                <a:ln>
                  <a:noFill/>
                </a:ln>
                <a:solidFill>
                  <a:schemeClr val="tx1"/>
                </a:solidFill>
                <a:effectLst/>
              </a:rPr>
              <a:t>Tra i modelli scelti, la Regressione Lineare (Ridge) è stata adottata per stabilizzare i coefficienti e mitigare la </a:t>
            </a:r>
            <a:r>
              <a:rPr kumimoji="0" lang="it-IT" altLang="it-IT" sz="1800" b="1" i="0" u="none" strike="noStrike" cap="none" normalizeH="0" baseline="0">
                <a:ln>
                  <a:noFill/>
                </a:ln>
                <a:solidFill>
                  <a:schemeClr val="tx1"/>
                </a:solidFill>
                <a:effectLst/>
                <a:ea typeface="Google Sans Text"/>
              </a:rPr>
              <a:t>severa multicollinearità</a:t>
            </a:r>
            <a:r>
              <a:rPr kumimoji="0" lang="it-IT" altLang="it-IT" sz="1800" b="0" i="0" u="none" strike="noStrike" cap="none" normalizeH="0" baseline="0">
                <a:ln>
                  <a:noFill/>
                </a:ln>
                <a:solidFill>
                  <a:schemeClr val="tx1"/>
                </a:solidFill>
                <a:effectLst/>
              </a:rPr>
              <a:t> esistente tra i predittori di lag (le cui correlazioni superavano lo 0.8), pur mantenendo l'interpretazione lineare.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800" b="1" i="0" u="none" strike="noStrike" cap="none" normalizeH="0" baseline="0" err="1">
                <a:ln>
                  <a:noFill/>
                </a:ln>
                <a:solidFill>
                  <a:schemeClr val="tx1"/>
                </a:solidFill>
                <a:effectLst/>
              </a:rPr>
              <a:t>Decision</a:t>
            </a:r>
            <a:r>
              <a:rPr kumimoji="0" lang="it-IT" altLang="it-IT" sz="1800" b="1" i="0" u="none" strike="noStrike" cap="none" normalizeH="0" baseline="0">
                <a:ln>
                  <a:noFill/>
                </a:ln>
                <a:solidFill>
                  <a:schemeClr val="tx1"/>
                </a:solidFill>
                <a:effectLst/>
              </a:rPr>
              <a:t> Tree e Random </a:t>
            </a:r>
            <a:r>
              <a:rPr kumimoji="0" lang="it-IT" altLang="it-IT" sz="1800" b="1" i="0" u="none" strike="noStrike" cap="none" normalizeH="0" baseline="0" err="1">
                <a:ln>
                  <a:noFill/>
                </a:ln>
                <a:solidFill>
                  <a:schemeClr val="tx1"/>
                </a:solidFill>
                <a:effectLst/>
              </a:rPr>
              <a:t>Forest</a:t>
            </a:r>
            <a:r>
              <a:rPr kumimoji="0" lang="it-IT" altLang="it-IT" sz="1800" b="0" i="0" u="none" strike="noStrike" cap="none" normalizeH="0" baseline="0">
                <a:ln>
                  <a:noFill/>
                </a:ln>
                <a:solidFill>
                  <a:schemeClr val="tx1"/>
                </a:solidFill>
                <a:effectLst/>
              </a:rPr>
              <a:t>, modelli </a:t>
            </a:r>
            <a:r>
              <a:rPr kumimoji="0" lang="it-IT" altLang="it-IT" sz="1800" b="1" i="0" u="none" strike="noStrike" cap="none" normalizeH="0" baseline="0">
                <a:ln>
                  <a:noFill/>
                </a:ln>
                <a:solidFill>
                  <a:schemeClr val="tx1"/>
                </a:solidFill>
                <a:effectLst/>
                <a:ea typeface="Google Sans Text"/>
              </a:rPr>
              <a:t>non lineari</a:t>
            </a:r>
            <a:r>
              <a:rPr kumimoji="0" lang="it-IT" altLang="it-IT" sz="1800" b="0" i="0" u="none" strike="noStrike" cap="none" normalizeH="0" baseline="0">
                <a:ln>
                  <a:noFill/>
                </a:ln>
                <a:solidFill>
                  <a:schemeClr val="tx1"/>
                </a:solidFill>
                <a:effectLst/>
              </a:rPr>
              <a:t>, sono stati impiegati per catturare relazioni e interazioni complesse (ad esempio tra il meteo e le ore di punta) che la regressione lineare non può modellare.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it-IT"/>
              <a:t>Come benchmark si è utilizzato </a:t>
            </a:r>
            <a:r>
              <a:rPr lang="it-IT" altLang="it-IT" b="1"/>
              <a:t>un modello baseline </a:t>
            </a:r>
            <a:r>
              <a:rPr lang="it-IT" altLang="it-IT"/>
              <a:t>progettato per restituire sempre predizioni pari al valore di traffico dell’ora precedente alla previsione.</a:t>
            </a:r>
            <a:endParaRPr kumimoji="0" lang="it-IT" altLang="it-IT" sz="18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6359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2C2DF-FF9B-465D-EB73-AD16F40392A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729451C-0AAD-C7A6-B01C-E8791658B0E8}"/>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10BFB303-092D-3A21-B62E-354091766871}"/>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a:t>
            </a:r>
            <a:endParaRPr lang="it-IT" sz="1708" noProof="0">
              <a:solidFill>
                <a:schemeClr val="accent6">
                  <a:lumMod val="50000"/>
                </a:schemeClr>
              </a:solidFill>
              <a:latin typeface="+mj-lt"/>
            </a:endParaRPr>
          </a:p>
        </p:txBody>
      </p:sp>
      <p:sp>
        <p:nvSpPr>
          <p:cNvPr id="4" name="CasellaDiTesto 3">
            <a:extLst>
              <a:ext uri="{FF2B5EF4-FFF2-40B4-BE49-F238E27FC236}">
                <a16:creationId xmlns:a16="http://schemas.microsoft.com/office/drawing/2014/main" id="{0F46D2B9-9B00-FF77-0E49-1DA5E8A8E5EF}"/>
              </a:ext>
            </a:extLst>
          </p:cNvPr>
          <p:cNvSpPr txBox="1"/>
          <p:nvPr/>
        </p:nvSpPr>
        <p:spPr>
          <a:xfrm>
            <a:off x="384472" y="1720840"/>
            <a:ext cx="11342472" cy="3970318"/>
          </a:xfrm>
          <a:prstGeom prst="rect">
            <a:avLst/>
          </a:prstGeom>
          <a:noFill/>
        </p:spPr>
        <p:txBody>
          <a:bodyPr wrap="square">
            <a:spAutoFit/>
          </a:bodyPr>
          <a:lstStyle/>
          <a:p>
            <a:pPr algn="just"/>
            <a:r>
              <a:rPr lang="it-IT" noProof="0"/>
              <a:t>Una volta definita la procedura di </a:t>
            </a:r>
            <a:r>
              <a:rPr lang="it-IT" noProof="0" err="1"/>
              <a:t>preprocessing</a:t>
            </a:r>
            <a:r>
              <a:rPr lang="it-IT" noProof="0"/>
              <a:t> dei dati, possiamo introdurre il </a:t>
            </a:r>
            <a:r>
              <a:rPr lang="it-IT" b="1" noProof="0"/>
              <a:t>Modello di Regressione Lineare RIDGE</a:t>
            </a:r>
            <a:r>
              <a:rPr lang="it-IT" noProof="0"/>
              <a:t> utilizzato per la fase di apprendimento:</a:t>
            </a:r>
          </a:p>
          <a:p>
            <a:pPr algn="just"/>
            <a:endParaRPr lang="it-IT" noProof="0"/>
          </a:p>
          <a:p>
            <a:pPr marL="285750" indent="-285750" algn="just">
              <a:buFontTx/>
              <a:buChar char="-"/>
            </a:pPr>
            <a:r>
              <a:rPr lang="it-IT" noProof="0"/>
              <a:t>Il dataset è stato inizialmente suddiviso in </a:t>
            </a:r>
            <a:r>
              <a:rPr lang="it-IT" b="1" noProof="0"/>
              <a:t>training set</a:t>
            </a:r>
            <a:r>
              <a:rPr lang="it-IT" noProof="0"/>
              <a:t> e </a:t>
            </a:r>
            <a:r>
              <a:rPr lang="it-IT" b="1" noProof="0"/>
              <a:t>test set</a:t>
            </a:r>
            <a:r>
              <a:rPr lang="it-IT" noProof="0"/>
              <a:t>, in particolar modo La dimensione del test set è stata fissata ad </a:t>
            </a:r>
            <a:r>
              <a:rPr lang="it-IT" b="1" noProof="0"/>
              <a:t>un anno </a:t>
            </a:r>
            <a:r>
              <a:rPr lang="it-IT" noProof="0"/>
              <a:t>e rappresenta il periodo 01/10/2017 - 30/09/2018, così da evitare qualsiasi forma di </a:t>
            </a:r>
            <a:r>
              <a:rPr lang="it-IT" i="1" noProof="0"/>
              <a:t>data leakage</a:t>
            </a:r>
            <a:r>
              <a:rPr lang="it-IT" noProof="0"/>
              <a:t>. </a:t>
            </a:r>
          </a:p>
          <a:p>
            <a:pPr marL="285750" indent="-285750" algn="just">
              <a:buFontTx/>
              <a:buChar char="-"/>
            </a:pPr>
            <a:endParaRPr lang="it-IT" noProof="0"/>
          </a:p>
          <a:p>
            <a:pPr algn="just"/>
            <a:endParaRPr lang="it-IT" noProof="0"/>
          </a:p>
          <a:p>
            <a:pPr marL="285750" indent="-285750" algn="just">
              <a:buFontTx/>
              <a:buChar char="-"/>
            </a:pPr>
            <a:r>
              <a:rPr lang="it-IT" noProof="0"/>
              <a:t>Tutte le operazioni di </a:t>
            </a:r>
            <a:r>
              <a:rPr lang="it-IT" noProof="0" err="1"/>
              <a:t>preprocessing</a:t>
            </a:r>
            <a:r>
              <a:rPr lang="it-IT" noProof="0"/>
              <a:t> — inclusa la codifica delle variabili categoriali e la standardizzazione delle variabili numeriche — sono state integrate all’interno di una </a:t>
            </a:r>
            <a:r>
              <a:rPr lang="it-IT" b="1" noProof="0"/>
              <a:t>pipeline</a:t>
            </a:r>
            <a:r>
              <a:rPr lang="it-IT" noProof="0"/>
              <a:t>.</a:t>
            </a:r>
          </a:p>
          <a:p>
            <a:pPr algn="just"/>
            <a:endParaRPr lang="it-IT" noProof="0"/>
          </a:p>
          <a:p>
            <a:pPr algn="just"/>
            <a:r>
              <a:rPr lang="it-IT" noProof="0"/>
              <a:t>Questo approccio consente di applicare in modo coerente le stesse trasformazioni sia ai dati di addestramento sia a quelli di test, garantendo che il modello venga addestrato esclusivamente sui dati di training. L’intera pipeline viene quindi adattata tramite il metodo </a:t>
            </a:r>
            <a:r>
              <a:rPr lang="it-IT" b="1" noProof="0" err="1"/>
              <a:t>fit</a:t>
            </a:r>
            <a:r>
              <a:rPr lang="it-IT" noProof="0"/>
              <a:t> sul training set e successivamente utilizzata per effettuare le predizioni sul test set</a:t>
            </a:r>
          </a:p>
        </p:txBody>
      </p:sp>
      <p:sp>
        <p:nvSpPr>
          <p:cNvPr id="5" name="Text 1">
            <a:extLst>
              <a:ext uri="{FF2B5EF4-FFF2-40B4-BE49-F238E27FC236}">
                <a16:creationId xmlns:a16="http://schemas.microsoft.com/office/drawing/2014/main" id="{42D70D23-F608-FDE1-77CB-CE5057543259}"/>
              </a:ext>
            </a:extLst>
          </p:cNvPr>
          <p:cNvSpPr/>
          <p:nvPr/>
        </p:nvSpPr>
        <p:spPr>
          <a:xfrm>
            <a:off x="384472" y="1306606"/>
            <a:ext cx="4943376" cy="274638"/>
          </a:xfrm>
          <a:prstGeom prst="rect">
            <a:avLst/>
          </a:prstGeom>
          <a:noFill/>
          <a:ln/>
        </p:spPr>
        <p:txBody>
          <a:bodyPr wrap="none" lIns="0" tIns="0" rIns="0" bIns="0" rtlCol="0" anchor="t"/>
          <a:lstStyle/>
          <a:p>
            <a:pPr>
              <a:lnSpc>
                <a:spcPts val="2125"/>
              </a:lnSpc>
            </a:pPr>
            <a:r>
              <a:rPr lang="it-IT" sz="2000" b="1" noProof="0">
                <a:solidFill>
                  <a:schemeClr val="accent6">
                    <a:lumMod val="50000"/>
                  </a:schemeClr>
                </a:solidFill>
                <a:latin typeface="+mj-lt"/>
                <a:ea typeface="Inter Bold" pitchFamily="34" charset="-122"/>
              </a:rPr>
              <a:t>Pipeline</a:t>
            </a:r>
            <a:endParaRPr lang="it-IT" sz="2000" b="1" noProof="0">
              <a:solidFill>
                <a:schemeClr val="accent6">
                  <a:lumMod val="50000"/>
                </a:schemeClr>
              </a:solidFill>
              <a:latin typeface="+mj-lt"/>
            </a:endParaRPr>
          </a:p>
        </p:txBody>
      </p:sp>
      <p:pic>
        <p:nvPicPr>
          <p:cNvPr id="9" name="Immagine 8">
            <a:extLst>
              <a:ext uri="{FF2B5EF4-FFF2-40B4-BE49-F238E27FC236}">
                <a16:creationId xmlns:a16="http://schemas.microsoft.com/office/drawing/2014/main" id="{261C0C1F-E524-B6CF-F937-DF26C6D9B1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31401" y="3429000"/>
            <a:ext cx="3271983" cy="463452"/>
          </a:xfrm>
          <a:prstGeom prst="rect">
            <a:avLst/>
          </a:prstGeom>
        </p:spPr>
      </p:pic>
    </p:spTree>
    <p:extLst>
      <p:ext uri="{BB962C8B-B14F-4D97-AF65-F5344CB8AC3E}">
        <p14:creationId xmlns:p14="http://schemas.microsoft.com/office/powerpoint/2010/main" val="348250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76316-E422-2853-E849-221C07DCF93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49C1087-30C8-7C6F-A428-FBAAC4AB5C9D}"/>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492AF12E-F699-12BE-39C7-A23B197E5DDC}"/>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Ridge</a:t>
            </a:r>
            <a:endParaRPr lang="it-IT" sz="1708" noProof="0">
              <a:solidFill>
                <a:schemeClr val="accent6">
                  <a:lumMod val="50000"/>
                </a:schemeClr>
              </a:solidFill>
              <a:latin typeface="+mj-lt"/>
            </a:endParaRPr>
          </a:p>
        </p:txBody>
      </p:sp>
      <p:sp>
        <p:nvSpPr>
          <p:cNvPr id="5" name="Text 1">
            <a:extLst>
              <a:ext uri="{FF2B5EF4-FFF2-40B4-BE49-F238E27FC236}">
                <a16:creationId xmlns:a16="http://schemas.microsoft.com/office/drawing/2014/main" id="{6590CF08-F4AF-D24F-CBE3-975801715335}"/>
              </a:ext>
            </a:extLst>
          </p:cNvPr>
          <p:cNvSpPr/>
          <p:nvPr/>
        </p:nvSpPr>
        <p:spPr>
          <a:xfrm>
            <a:off x="384472" y="1007865"/>
            <a:ext cx="4943376" cy="274638"/>
          </a:xfrm>
          <a:prstGeom prst="rect">
            <a:avLst/>
          </a:prstGeom>
          <a:noFill/>
          <a:ln/>
        </p:spPr>
        <p:txBody>
          <a:bodyPr wrap="none" lIns="0" tIns="0" rIns="0" bIns="0" rtlCol="0" anchor="t"/>
          <a:lstStyle/>
          <a:p>
            <a:pPr>
              <a:lnSpc>
                <a:spcPts val="2125"/>
              </a:lnSpc>
            </a:pPr>
            <a:r>
              <a:rPr lang="it-IT" sz="2000" b="1" noProof="0">
                <a:solidFill>
                  <a:schemeClr val="accent6">
                    <a:lumMod val="50000"/>
                  </a:schemeClr>
                </a:solidFill>
                <a:latin typeface="+mj-lt"/>
                <a:ea typeface="Inter Bold" pitchFamily="34" charset="-122"/>
              </a:rPr>
              <a:t>Pipeline</a:t>
            </a:r>
            <a:endParaRPr lang="it-IT" sz="2000" b="1" noProof="0">
              <a:solidFill>
                <a:schemeClr val="accent6">
                  <a:lumMod val="50000"/>
                </a:schemeClr>
              </a:solidFill>
              <a:latin typeface="+mj-lt"/>
            </a:endParaRPr>
          </a:p>
        </p:txBody>
      </p:sp>
      <p:pic>
        <p:nvPicPr>
          <p:cNvPr id="7" name="Immagine 6" descr="Immagine che contiene testo, schermata, Carattere&#10;&#10;Il contenuto generato dall'IA potrebbe non essere corretto.">
            <a:extLst>
              <a:ext uri="{FF2B5EF4-FFF2-40B4-BE49-F238E27FC236}">
                <a16:creationId xmlns:a16="http://schemas.microsoft.com/office/drawing/2014/main" id="{22D4E40E-01BF-7FD9-9514-D72D6E36C0CC}"/>
              </a:ext>
            </a:extLst>
          </p:cNvPr>
          <p:cNvPicPr>
            <a:picLocks noChangeAspect="1"/>
          </p:cNvPicPr>
          <p:nvPr/>
        </p:nvPicPr>
        <p:blipFill>
          <a:blip r:embed="rId2"/>
          <a:stretch>
            <a:fillRect/>
          </a:stretch>
        </p:blipFill>
        <p:spPr>
          <a:xfrm>
            <a:off x="7317765" y="473819"/>
            <a:ext cx="4403293" cy="2049134"/>
          </a:xfrm>
          <a:prstGeom prst="rect">
            <a:avLst/>
          </a:prstGeom>
        </p:spPr>
      </p:pic>
      <p:pic>
        <p:nvPicPr>
          <p:cNvPr id="10" name="Immagine 9" descr="Immagine che contiene testo, schermata, Carattere&#10;&#10;Il contenuto generato dall'IA potrebbe non essere corretto.">
            <a:extLst>
              <a:ext uri="{FF2B5EF4-FFF2-40B4-BE49-F238E27FC236}">
                <a16:creationId xmlns:a16="http://schemas.microsoft.com/office/drawing/2014/main" id="{26F378D6-8DDB-B7DA-8A3E-CC2FC6D8861E}"/>
              </a:ext>
            </a:extLst>
          </p:cNvPr>
          <p:cNvPicPr>
            <a:picLocks noChangeAspect="1"/>
          </p:cNvPicPr>
          <p:nvPr/>
        </p:nvPicPr>
        <p:blipFill>
          <a:blip r:embed="rId3"/>
          <a:stretch>
            <a:fillRect/>
          </a:stretch>
        </p:blipFill>
        <p:spPr>
          <a:xfrm>
            <a:off x="7317764" y="2701159"/>
            <a:ext cx="4430619" cy="1707211"/>
          </a:xfrm>
          <a:prstGeom prst="rect">
            <a:avLst/>
          </a:prstGeom>
        </p:spPr>
      </p:pic>
      <p:pic>
        <p:nvPicPr>
          <p:cNvPr id="12" name="Immagine 11" descr="Immagine che contiene testo, schermata, Carattere&#10;&#10;Il contenuto generato dall'IA potrebbe non essere corretto.">
            <a:extLst>
              <a:ext uri="{FF2B5EF4-FFF2-40B4-BE49-F238E27FC236}">
                <a16:creationId xmlns:a16="http://schemas.microsoft.com/office/drawing/2014/main" id="{95AB3610-963A-DFE5-905B-1EE4C875E364}"/>
              </a:ext>
            </a:extLst>
          </p:cNvPr>
          <p:cNvPicPr>
            <a:picLocks noChangeAspect="1"/>
          </p:cNvPicPr>
          <p:nvPr/>
        </p:nvPicPr>
        <p:blipFill>
          <a:blip r:embed="rId4"/>
          <a:stretch>
            <a:fillRect/>
          </a:stretch>
        </p:blipFill>
        <p:spPr>
          <a:xfrm>
            <a:off x="7317765" y="4513256"/>
            <a:ext cx="4403293" cy="2053424"/>
          </a:xfrm>
          <a:prstGeom prst="rect">
            <a:avLst/>
          </a:prstGeom>
        </p:spPr>
      </p:pic>
      <p:sp>
        <p:nvSpPr>
          <p:cNvPr id="15" name="Rectangle 2">
            <a:extLst>
              <a:ext uri="{FF2B5EF4-FFF2-40B4-BE49-F238E27FC236}">
                <a16:creationId xmlns:a16="http://schemas.microsoft.com/office/drawing/2014/main" id="{B63EAF02-72C8-967E-8B73-2D34B0FB6D10}"/>
              </a:ext>
            </a:extLst>
          </p:cNvPr>
          <p:cNvSpPr>
            <a:spLocks noChangeArrowheads="1"/>
          </p:cNvSpPr>
          <p:nvPr/>
        </p:nvSpPr>
        <p:spPr bwMode="auto">
          <a:xfrm>
            <a:off x="443617" y="1567394"/>
            <a:ext cx="6391593"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it-IT" altLang="it-IT" sz="1400" b="1" i="0" u="none" strike="noStrike" cap="none" normalizeH="0" baseline="0">
                <a:ln>
                  <a:noFill/>
                </a:ln>
                <a:solidFill>
                  <a:schemeClr val="tx1"/>
                </a:solidFill>
                <a:effectLst/>
                <a:ea typeface="Google Sans Text"/>
              </a:rPr>
              <a:t>Abbiamo deciso di usare la Ridge </a:t>
            </a:r>
            <a:r>
              <a:rPr kumimoji="0" lang="it-IT" altLang="it-IT" sz="1400" b="1" i="0" u="none" strike="noStrike" cap="none" normalizeH="0" baseline="0" err="1">
                <a:ln>
                  <a:noFill/>
                </a:ln>
                <a:solidFill>
                  <a:schemeClr val="tx1"/>
                </a:solidFill>
                <a:effectLst/>
                <a:ea typeface="Google Sans Text"/>
              </a:rPr>
              <a:t>Regression</a:t>
            </a:r>
            <a:r>
              <a:rPr kumimoji="0" lang="it-IT" altLang="it-IT" sz="1400" b="0" i="0" u="none" strike="noStrike" cap="none" normalizeH="0" baseline="0">
                <a:ln>
                  <a:noFill/>
                </a:ln>
                <a:solidFill>
                  <a:schemeClr val="tx1"/>
                </a:solidFill>
                <a:effectLst/>
                <a:ea typeface="Google Sans Text"/>
              </a:rPr>
              <a:t> per via della multicollinearità fra le </a:t>
            </a:r>
            <a:r>
              <a:rPr kumimoji="0" lang="it-IT" altLang="it-IT" sz="1400" b="0" i="1" u="none" strike="noStrike" cap="none" normalizeH="0" baseline="0">
                <a:ln>
                  <a:noFill/>
                </a:ln>
                <a:solidFill>
                  <a:schemeClr val="tx1"/>
                </a:solidFill>
                <a:effectLst/>
                <a:ea typeface="Google Sans Text"/>
              </a:rPr>
              <a:t>lag feature</a:t>
            </a:r>
            <a:r>
              <a:rPr kumimoji="0" lang="it-IT" altLang="it-IT" sz="1400" b="0" i="0" u="none" strike="noStrike" cap="none" normalizeH="0" baseline="0">
                <a:ln>
                  <a:noFill/>
                </a:ln>
                <a:solidFill>
                  <a:schemeClr val="tx1"/>
                </a:solidFill>
                <a:effectLst/>
                <a:ea typeface="Google Sans Text"/>
              </a:rPr>
              <a:t>, infatti:</a:t>
            </a:r>
            <a:endParaRPr lang="it-IT" altLang="it-IT" sz="1400">
              <a:ea typeface="Google Sans Tex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La Regressione Ridge (Regolarizzazione L2) è stata scelta perché </a:t>
            </a:r>
            <a:r>
              <a:rPr kumimoji="0" lang="it-IT" altLang="it-IT" sz="1400" b="1" i="0" u="none" strike="noStrike" cap="none" normalizeH="0" baseline="0">
                <a:ln>
                  <a:noFill/>
                </a:ln>
                <a:solidFill>
                  <a:schemeClr val="tx1"/>
                </a:solidFill>
                <a:effectLst/>
                <a:ea typeface="Google Sans Text"/>
              </a:rPr>
              <a:t>stabilizza i coefficienti</a:t>
            </a:r>
            <a:r>
              <a:rPr kumimoji="0" lang="it-IT" altLang="it-IT" sz="1400" b="0" i="0" u="none" strike="noStrike" cap="none" normalizeH="0" baseline="0">
                <a:ln>
                  <a:noFill/>
                </a:ln>
                <a:solidFill>
                  <a:schemeClr val="tx1"/>
                </a:solidFill>
                <a:effectLst/>
                <a:ea typeface="Google Sans Text"/>
              </a:rPr>
              <a:t> minimizzando l'impatto della multicollinearità, permettendo di mantenere tutti e tre i lag cruciali per catturare le diverse stagionalità (oraria, giornaliera, settimanale).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it-IT" altLang="it-IT" sz="1400" b="0" i="0" u="none" strike="noStrike" cap="none" normalizeH="0" baseline="0">
              <a:ln>
                <a:noFill/>
              </a:ln>
              <a:solidFill>
                <a:schemeClr val="tx1"/>
              </a:solidFill>
              <a:effectLst/>
              <a:ea typeface="Google Sans Tex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it-IT" altLang="it-IT" sz="1400" b="1" i="0" u="none" strike="noStrike" cap="none" normalizeH="0" baseline="0">
                <a:ln>
                  <a:noFill/>
                </a:ln>
                <a:solidFill>
                  <a:schemeClr val="tx1"/>
                </a:solidFill>
                <a:effectLst/>
                <a:ea typeface="Google Sans Text"/>
              </a:rPr>
              <a:t>Lo step successivo è stato la Cross-</a:t>
            </a:r>
            <a:r>
              <a:rPr kumimoji="0" lang="it-IT" altLang="it-IT" sz="1400" b="1" i="0" u="none" strike="noStrike" cap="none" normalizeH="0" baseline="0" err="1">
                <a:ln>
                  <a:noFill/>
                </a:ln>
                <a:solidFill>
                  <a:schemeClr val="tx1"/>
                </a:solidFill>
                <a:effectLst/>
                <a:ea typeface="Google Sans Text"/>
              </a:rPr>
              <a:t>Validation</a:t>
            </a:r>
            <a:r>
              <a:rPr kumimoji="0" lang="it-IT" altLang="it-IT" sz="1400" b="1" i="0" u="none" strike="noStrike" cap="none" normalizeH="0" baseline="0">
                <a:ln>
                  <a:noFill/>
                </a:ln>
                <a:solidFill>
                  <a:schemeClr val="tx1"/>
                </a:solidFill>
                <a:effectLst/>
                <a:ea typeface="Google Sans Text"/>
              </a:rPr>
              <a:t> (CV) tramite </a:t>
            </a:r>
            <a:r>
              <a:rPr kumimoji="0" lang="it-IT" altLang="it-IT" sz="1400" b="1" i="0" u="none" strike="noStrike" cap="none" normalizeH="0" baseline="0" err="1">
                <a:ln>
                  <a:noFill/>
                </a:ln>
                <a:solidFill>
                  <a:schemeClr val="tx1"/>
                </a:solidFill>
                <a:effectLst/>
                <a:ea typeface="Google Sans Text"/>
              </a:rPr>
              <a:t>GridSearch</a:t>
            </a:r>
            <a:r>
              <a:rPr kumimoji="0" lang="it-IT" altLang="it-IT" sz="1400" b="1" i="0" u="none" strike="noStrike" cap="none" normalizeH="0" baseline="0">
                <a:ln>
                  <a:noFill/>
                </a:ln>
                <a:solidFill>
                  <a:schemeClr val="tx1"/>
                </a:solidFill>
                <a:effectLst/>
                <a:ea typeface="Google Sans Text"/>
              </a:rPr>
              <a:t> su alpha</a:t>
            </a:r>
            <a:r>
              <a:rPr kumimoji="0" lang="it-IT" altLang="it-IT" sz="1400" b="0" i="0" u="none" strike="noStrike" cap="none" normalizeH="0" baseline="0">
                <a:ln>
                  <a:noFill/>
                </a:ln>
                <a:solidFill>
                  <a:schemeClr val="tx1"/>
                </a:solidFill>
                <a:effectLst/>
                <a:ea typeface="Google Sans Text"/>
              </a:rPr>
              <a:t> (l'</a:t>
            </a:r>
            <a:r>
              <a:rPr kumimoji="0" lang="it-IT" altLang="it-IT" sz="1400" b="0" i="0" u="none" strike="noStrike" cap="none" normalizeH="0" baseline="0" err="1">
                <a:ln>
                  <a:noFill/>
                </a:ln>
                <a:solidFill>
                  <a:schemeClr val="tx1"/>
                </a:solidFill>
                <a:effectLst/>
                <a:ea typeface="Google Sans Text"/>
              </a:rPr>
              <a:t>iperparametro</a:t>
            </a:r>
            <a:r>
              <a:rPr kumimoji="0" lang="it-IT" altLang="it-IT" sz="1400" b="0" i="0" u="none" strike="noStrike" cap="none" normalizeH="0" baseline="0">
                <a:ln>
                  <a:noFill/>
                </a:ln>
                <a:solidFill>
                  <a:schemeClr val="tx1"/>
                </a:solidFill>
                <a:effectLst/>
                <a:ea typeface="Google Sans Text"/>
              </a:rPr>
              <a:t> di regolarizzazione del Ridge), per: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Trovare il valore ottimale di alpha che </a:t>
            </a:r>
            <a:r>
              <a:rPr kumimoji="0" lang="it-IT" altLang="it-IT" sz="1400" b="1" i="0" u="none" strike="noStrike" cap="none" normalizeH="0" baseline="0">
                <a:ln>
                  <a:noFill/>
                </a:ln>
                <a:solidFill>
                  <a:schemeClr val="tx1"/>
                </a:solidFill>
                <a:effectLst/>
                <a:ea typeface="Google Sans Text"/>
              </a:rPr>
              <a:t>bilancia il </a:t>
            </a:r>
            <a:r>
              <a:rPr kumimoji="0" lang="it-IT" altLang="it-IT" sz="1400" b="1" i="0" u="none" strike="noStrike" cap="none" normalizeH="0" baseline="0" err="1">
                <a:ln>
                  <a:noFill/>
                </a:ln>
                <a:solidFill>
                  <a:schemeClr val="tx1"/>
                </a:solidFill>
                <a:effectLst/>
                <a:ea typeface="Google Sans Text"/>
              </a:rPr>
              <a:t>bias</a:t>
            </a:r>
            <a:r>
              <a:rPr kumimoji="0" lang="it-IT" altLang="it-IT" sz="1400" b="1" i="0" u="none" strike="noStrike" cap="none" normalizeH="0" baseline="0">
                <a:ln>
                  <a:noFill/>
                </a:ln>
                <a:solidFill>
                  <a:schemeClr val="tx1"/>
                </a:solidFill>
                <a:effectLst/>
                <a:ea typeface="Google Sans Text"/>
              </a:rPr>
              <a:t> e la varianza</a:t>
            </a:r>
            <a:r>
              <a:rPr kumimoji="0" lang="it-IT" altLang="it-IT" sz="1400" b="0" i="0" u="none" strike="noStrike" cap="none" normalizeH="0" baseline="0">
                <a:ln>
                  <a:noFill/>
                </a:ln>
                <a:solidFill>
                  <a:schemeClr val="tx1"/>
                </a:solidFill>
                <a:effectLst/>
                <a:ea typeface="Google Sans Text"/>
              </a:rPr>
              <a:t> (Trade-off).</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Minimizzare l'errore sui dati di validazione (tramite lo score MAE)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Abbiamo usato la </a:t>
            </a:r>
            <a:r>
              <a:rPr kumimoji="0" lang="it-IT" altLang="it-IT" sz="1400" b="1" i="0" u="none" strike="noStrike" cap="none" normalizeH="0" baseline="0">
                <a:ln>
                  <a:noFill/>
                </a:ln>
                <a:solidFill>
                  <a:schemeClr val="tx1"/>
                </a:solidFill>
                <a:effectLst/>
                <a:ea typeface="Google Sans Text"/>
              </a:rPr>
              <a:t>Time Series Cross-</a:t>
            </a:r>
            <a:r>
              <a:rPr kumimoji="0" lang="it-IT" altLang="it-IT" sz="1400" b="1" i="0" u="none" strike="noStrike" cap="none" normalizeH="0" baseline="0" err="1">
                <a:ln>
                  <a:noFill/>
                </a:ln>
                <a:solidFill>
                  <a:schemeClr val="tx1"/>
                </a:solidFill>
                <a:effectLst/>
                <a:ea typeface="Google Sans Text"/>
              </a:rPr>
              <a:t>Validation</a:t>
            </a:r>
            <a:r>
              <a:rPr kumimoji="0" lang="it-IT" altLang="it-IT" sz="1400" b="0" i="0" u="none" strike="noStrike" cap="none" normalizeH="0" baseline="0">
                <a:ln>
                  <a:noFill/>
                </a:ln>
                <a:solidFill>
                  <a:schemeClr val="tx1"/>
                </a:solidFill>
                <a:effectLst/>
                <a:ea typeface="Google Sans Text"/>
              </a:rPr>
              <a:t> (CV temporale) per mantenere l'ordine cronologico dei dati e garantire la validità statistica del processo.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it-IT" altLang="it-IT" sz="1400" b="0" i="0" u="none" strike="noStrike" cap="none" normalizeH="0" baseline="0">
              <a:ln>
                <a:noFill/>
              </a:ln>
              <a:solidFill>
                <a:schemeClr val="tx1"/>
              </a:solidFill>
              <a:effectLst/>
              <a:ea typeface="Google Sans Tex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it-IT" altLang="it-IT" sz="1400" b="1" i="0" u="none" strike="noStrike" cap="none" normalizeH="0" baseline="0">
                <a:ln>
                  <a:noFill/>
                </a:ln>
                <a:solidFill>
                  <a:schemeClr val="tx1"/>
                </a:solidFill>
                <a:effectLst/>
                <a:ea typeface="Google Sans Text"/>
              </a:rPr>
              <a:t>Infine, abbiamo addestrato il modello (Pipeline completa) con il miglior alpha</a:t>
            </a:r>
            <a:r>
              <a:rPr kumimoji="0" lang="it-IT" altLang="it-IT" sz="1400" b="0" i="0" u="none" strike="noStrike" cap="none" normalizeH="0" baseline="0">
                <a:ln>
                  <a:noFill/>
                </a:ln>
                <a:solidFill>
                  <a:schemeClr val="tx1"/>
                </a:solidFill>
                <a:effectLst/>
                <a:ea typeface="Google Sans Text"/>
              </a:rPr>
              <a:t> per verificarne le metriche di performance MAE sul set di </a:t>
            </a:r>
            <a:r>
              <a:rPr kumimoji="0" lang="it-IT" altLang="it-IT" sz="1400" b="1" i="0" u="none" strike="noStrike" cap="none" normalizeH="0" baseline="0">
                <a:ln>
                  <a:noFill/>
                </a:ln>
                <a:solidFill>
                  <a:schemeClr val="tx1"/>
                </a:solidFill>
                <a:effectLst/>
                <a:ea typeface="Google Sans Text"/>
              </a:rPr>
              <a:t>Test</a:t>
            </a:r>
            <a:r>
              <a:rPr lang="it-IT" altLang="it-IT" sz="1400">
                <a:ea typeface="Google Sans Text"/>
              </a:rPr>
              <a:t>.</a:t>
            </a:r>
          </a:p>
          <a:p>
            <a:pPr marL="0" marR="0" lvl="0" indent="0" algn="l" defTabSz="914400" rtl="0" eaLnBrk="0" fontAlgn="base" latinLnBrk="0" hangingPunct="0">
              <a:lnSpc>
                <a:spcPct val="100000"/>
              </a:lnSpc>
              <a:spcBef>
                <a:spcPct val="0"/>
              </a:spcBef>
              <a:spcAft>
                <a:spcPct val="0"/>
              </a:spcAft>
              <a:buClrTx/>
              <a:buSzTx/>
              <a:tabLst/>
            </a:pPr>
            <a:r>
              <a:rPr kumimoji="0" lang="it-IT" altLang="it-IT" sz="1400" b="0" i="0" u="none" strike="noStrike" cap="none" normalizeH="0" baseline="0">
                <a:ln>
                  <a:noFill/>
                </a:ln>
                <a:solidFill>
                  <a:schemeClr val="tx1"/>
                </a:solidFill>
                <a:effectLst/>
                <a:ea typeface="Google Sans Text"/>
              </a:rPr>
              <a:t>Questo ci ha permesso di:</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400" b="0" i="0" u="none" strike="noStrike" cap="none" normalizeH="0" baseline="0">
                <a:ln>
                  <a:noFill/>
                </a:ln>
                <a:solidFill>
                  <a:schemeClr val="tx1"/>
                </a:solidFill>
                <a:effectLst/>
                <a:ea typeface="Google Sans Text"/>
              </a:rPr>
              <a:t>Confrontare l'errore del nostro modello Ridge ottimizzato con la </a:t>
            </a:r>
            <a:r>
              <a:rPr kumimoji="0" lang="it-IT" altLang="it-IT" sz="1400" b="1" i="0" u="none" strike="noStrike" cap="none" normalizeH="0" baseline="0">
                <a:ln>
                  <a:noFill/>
                </a:ln>
                <a:solidFill>
                  <a:schemeClr val="tx1"/>
                </a:solidFill>
                <a:effectLst/>
                <a:ea typeface="Google Sans Text"/>
              </a:rPr>
              <a:t>Baseline ingenua</a:t>
            </a:r>
            <a:r>
              <a:rPr kumimoji="0" lang="it-IT" altLang="it-IT" sz="1400" b="0" i="0" u="none" strike="noStrike" cap="none" normalizeH="0" baseline="0">
                <a:ln>
                  <a:noFill/>
                </a:ln>
                <a:solidFill>
                  <a:schemeClr val="tx1"/>
                </a:solidFill>
                <a:effectLst/>
                <a:ea typeface="Google Sans Text"/>
              </a:rPr>
              <a:t> ("stesso valore dell'ora precedente") per quantificare il guadagno predittivo.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244727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00DCF-F5B8-BE70-F98F-F2259E30670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6B6B92A-A944-910D-74EF-72BE20D918B3}"/>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781E78DC-47D0-F3B8-E476-FB485F084954}"/>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a:t>
            </a:r>
            <a:endParaRPr lang="it-IT" sz="1708" noProof="0">
              <a:solidFill>
                <a:schemeClr val="accent6">
                  <a:lumMod val="50000"/>
                </a:schemeClr>
              </a:solidFill>
              <a:latin typeface="+mj-lt"/>
            </a:endParaRPr>
          </a:p>
        </p:txBody>
      </p:sp>
      <p:sp>
        <p:nvSpPr>
          <p:cNvPr id="4" name="CasellaDiTesto 3">
            <a:extLst>
              <a:ext uri="{FF2B5EF4-FFF2-40B4-BE49-F238E27FC236}">
                <a16:creationId xmlns:a16="http://schemas.microsoft.com/office/drawing/2014/main" id="{19D4881B-227B-9C75-FF5E-58DCD341CC59}"/>
              </a:ext>
            </a:extLst>
          </p:cNvPr>
          <p:cNvSpPr txBox="1"/>
          <p:nvPr/>
        </p:nvSpPr>
        <p:spPr>
          <a:xfrm>
            <a:off x="260883" y="1171885"/>
            <a:ext cx="11670234" cy="2585323"/>
          </a:xfrm>
          <a:prstGeom prst="rect">
            <a:avLst/>
          </a:prstGeom>
          <a:noFill/>
        </p:spPr>
        <p:txBody>
          <a:bodyPr wrap="square">
            <a:spAutoFit/>
          </a:bodyPr>
          <a:lstStyle/>
          <a:p>
            <a:pPr algn="just"/>
            <a:r>
              <a:rPr lang="it-IT" noProof="0">
                <a:solidFill>
                  <a:schemeClr val="accent6">
                    <a:lumMod val="50000"/>
                  </a:schemeClr>
                </a:solidFill>
              </a:rPr>
              <a:t>Metriche di valutazione:</a:t>
            </a:r>
          </a:p>
          <a:p>
            <a:pPr algn="just"/>
            <a:endParaRPr lang="it-IT" sz="1600" noProof="0"/>
          </a:p>
          <a:p>
            <a:pPr marL="285750" indent="-285750" algn="just">
              <a:buFontTx/>
              <a:buChar char="-"/>
            </a:pPr>
            <a:r>
              <a:rPr lang="it-IT" sz="1600" b="1" noProof="0"/>
              <a:t>MAE (Mean Absolute </a:t>
            </a:r>
            <a:r>
              <a:rPr lang="it-IT" sz="1600" b="1" noProof="0" err="1"/>
              <a:t>Error</a:t>
            </a:r>
            <a:r>
              <a:rPr lang="it-IT" sz="1600" b="1" noProof="0"/>
              <a:t>): </a:t>
            </a:r>
            <a:r>
              <a:rPr lang="it-IT" sz="1600" noProof="0"/>
              <a:t>È la media degli errori assoluti tra valori reali e predetti. Indica di quanto, in media, il modello sbaglia. </a:t>
            </a:r>
          </a:p>
          <a:p>
            <a:pPr marL="285750" indent="-285750" algn="just">
              <a:buFontTx/>
              <a:buChar char="-"/>
            </a:pPr>
            <a:r>
              <a:rPr lang="it-IT" sz="1600" b="1" noProof="0"/>
              <a:t>MSE (Mean </a:t>
            </a:r>
            <a:r>
              <a:rPr lang="it-IT" sz="1600" b="1" noProof="0" err="1"/>
              <a:t>Squared</a:t>
            </a:r>
            <a:r>
              <a:rPr lang="it-IT" sz="1600" b="1" noProof="0"/>
              <a:t> </a:t>
            </a:r>
            <a:r>
              <a:rPr lang="it-IT" sz="1600" b="1" noProof="0" err="1"/>
              <a:t>Error</a:t>
            </a:r>
            <a:r>
              <a:rPr lang="it-IT" sz="1600" b="1" noProof="0"/>
              <a:t>): </a:t>
            </a:r>
            <a:r>
              <a:rPr lang="it-IT" sz="1600" noProof="0"/>
              <a:t>È la media degli errori al quadrato. Penalizza maggiormente gli errori più grandi, rendendola sensibile agli outlier.</a:t>
            </a:r>
          </a:p>
          <a:p>
            <a:pPr marL="285750" indent="-285750" algn="just">
              <a:buFontTx/>
              <a:buChar char="-"/>
            </a:pPr>
            <a:r>
              <a:rPr lang="it-IT" sz="1600" b="1" noProof="0"/>
              <a:t>RMSE (Root Mean </a:t>
            </a:r>
            <a:r>
              <a:rPr lang="it-IT" sz="1600" b="1" noProof="0" err="1"/>
              <a:t>Squared</a:t>
            </a:r>
            <a:r>
              <a:rPr lang="it-IT" sz="1600" b="1" noProof="0"/>
              <a:t> </a:t>
            </a:r>
            <a:r>
              <a:rPr lang="it-IT" sz="1600" b="1" noProof="0" err="1"/>
              <a:t>Error</a:t>
            </a:r>
            <a:r>
              <a:rPr lang="it-IT" sz="1600" b="1" noProof="0"/>
              <a:t>): </a:t>
            </a:r>
            <a:r>
              <a:rPr lang="it-IT" sz="1600" noProof="0"/>
              <a:t>È la radice quadrata del MSE. Mantiene la stessa unità della variabile target ed è spesso più interpretabile del MSE.</a:t>
            </a:r>
          </a:p>
          <a:p>
            <a:pPr marL="285750" indent="-285750" algn="just">
              <a:buFontTx/>
              <a:buChar char="-"/>
            </a:pPr>
            <a:r>
              <a:rPr lang="it-IT" sz="1600" b="1" noProof="0"/>
              <a:t>R²</a:t>
            </a:r>
            <a:r>
              <a:rPr lang="it-IT" sz="1600" noProof="0"/>
              <a:t> (coefficiente di determinazione): Misura la percentuale di varianza dei dati spiegata dal modello. Valori più vicini a 1 indicano un buon adattamento; valori prossimi a 0 indicano scarsa capacità esplicativa.</a:t>
            </a:r>
            <a:endParaRPr lang="it-IT" sz="1600"/>
          </a:p>
          <a:p>
            <a:pPr marL="285750" indent="-285750" algn="just">
              <a:buFontTx/>
              <a:buChar char="-"/>
            </a:pPr>
            <a:endParaRPr lang="it-IT" sz="1600" noProof="0"/>
          </a:p>
        </p:txBody>
      </p:sp>
      <p:pic>
        <p:nvPicPr>
          <p:cNvPr id="7" name="Immagine 6" descr="Immagine che contiene testo, Carattere, bianco&#10;&#10;Il contenuto generato dall'IA potrebbe non essere corretto.">
            <a:extLst>
              <a:ext uri="{FF2B5EF4-FFF2-40B4-BE49-F238E27FC236}">
                <a16:creationId xmlns:a16="http://schemas.microsoft.com/office/drawing/2014/main" id="{5B9F5B7F-A7FD-8C87-084F-B6294F28E88B}"/>
              </a:ext>
            </a:extLst>
          </p:cNvPr>
          <p:cNvPicPr>
            <a:picLocks noChangeAspect="1"/>
          </p:cNvPicPr>
          <p:nvPr/>
        </p:nvPicPr>
        <p:blipFill>
          <a:blip r:embed="rId3"/>
          <a:stretch>
            <a:fillRect/>
          </a:stretch>
        </p:blipFill>
        <p:spPr>
          <a:xfrm>
            <a:off x="798474" y="3940586"/>
            <a:ext cx="4115374" cy="819264"/>
          </a:xfrm>
          <a:prstGeom prst="rect">
            <a:avLst/>
          </a:prstGeom>
        </p:spPr>
      </p:pic>
      <p:pic>
        <p:nvPicPr>
          <p:cNvPr id="1026" name="Picture 2">
            <a:extLst>
              <a:ext uri="{FF2B5EF4-FFF2-40B4-BE49-F238E27FC236}">
                <a16:creationId xmlns:a16="http://schemas.microsoft.com/office/drawing/2014/main" id="{7F3B4635-0049-864E-E28B-B9D08D8D2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397" y="3500392"/>
            <a:ext cx="5805242" cy="326603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51F8FC48-AC8D-B35E-0F8B-A8190FA426E1}"/>
              </a:ext>
            </a:extLst>
          </p:cNvPr>
          <p:cNvSpPr txBox="1"/>
          <p:nvPr/>
        </p:nvSpPr>
        <p:spPr>
          <a:xfrm>
            <a:off x="260883" y="4943228"/>
            <a:ext cx="5205197" cy="1323439"/>
          </a:xfrm>
          <a:prstGeom prst="rect">
            <a:avLst/>
          </a:prstGeom>
          <a:noFill/>
        </p:spPr>
        <p:txBody>
          <a:bodyPr wrap="square">
            <a:spAutoFit/>
          </a:bodyPr>
          <a:lstStyle/>
          <a:p>
            <a:pPr marL="285750" indent="-285750" algn="just">
              <a:buFontTx/>
              <a:buChar char="-"/>
            </a:pPr>
            <a:r>
              <a:rPr lang="it-IT" sz="1600"/>
              <a:t>Il modello di Regressione Lineare Ridge ottiene </a:t>
            </a:r>
            <a:r>
              <a:rPr lang="it-IT" sz="1600" b="1"/>
              <a:t>metriche complessivamente buone</a:t>
            </a:r>
            <a:r>
              <a:rPr lang="it-IT" sz="1600"/>
              <a:t>, con errori medi contenuti e un R² elevato, indicando una buona capacità esplicativa.  </a:t>
            </a:r>
          </a:p>
          <a:p>
            <a:pPr marL="285750" indent="-285750" algn="just">
              <a:buFontTx/>
              <a:buChar char="-"/>
            </a:pPr>
            <a:r>
              <a:rPr lang="it-IT" sz="1600"/>
              <a:t>Le metriche </a:t>
            </a:r>
            <a:r>
              <a:rPr lang="it-IT" sz="1600" b="1"/>
              <a:t>MAE</a:t>
            </a:r>
            <a:r>
              <a:rPr lang="it-IT" sz="1600"/>
              <a:t>, </a:t>
            </a:r>
            <a:r>
              <a:rPr lang="it-IT" sz="1600" b="1"/>
              <a:t>MSE</a:t>
            </a:r>
            <a:r>
              <a:rPr lang="it-IT" sz="1600"/>
              <a:t> e </a:t>
            </a:r>
            <a:r>
              <a:rPr lang="it-IT" sz="1600" b="1"/>
              <a:t>RMSE</a:t>
            </a:r>
            <a:r>
              <a:rPr lang="it-IT" sz="1600"/>
              <a:t> mostrano che il modello predice il traffico in modo stabile, senza errori eccessivi.</a:t>
            </a:r>
          </a:p>
        </p:txBody>
      </p:sp>
    </p:spTree>
    <p:extLst>
      <p:ext uri="{BB962C8B-B14F-4D97-AF65-F5344CB8AC3E}">
        <p14:creationId xmlns:p14="http://schemas.microsoft.com/office/powerpoint/2010/main" val="336318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F236C-EE92-64FC-596E-C22FDEFE66C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3781EDA-9E8B-C55A-3EFD-2BF0796484CE}"/>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624A7675-E30F-6C86-69E0-031338511A6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a:t>
            </a:r>
            <a:endParaRPr lang="it-IT" sz="1708" noProof="0">
              <a:solidFill>
                <a:schemeClr val="accent6">
                  <a:lumMod val="50000"/>
                </a:schemeClr>
              </a:solidFill>
              <a:latin typeface="+mj-lt"/>
            </a:endParaRPr>
          </a:p>
        </p:txBody>
      </p:sp>
      <p:sp>
        <p:nvSpPr>
          <p:cNvPr id="5" name="CasellaDiTesto 4">
            <a:extLst>
              <a:ext uri="{FF2B5EF4-FFF2-40B4-BE49-F238E27FC236}">
                <a16:creationId xmlns:a16="http://schemas.microsoft.com/office/drawing/2014/main" id="{5DDB3069-6CC2-3AAA-1F5B-D456F111CE7A}"/>
              </a:ext>
            </a:extLst>
          </p:cNvPr>
          <p:cNvSpPr txBox="1"/>
          <p:nvPr/>
        </p:nvSpPr>
        <p:spPr>
          <a:xfrm>
            <a:off x="6798627" y="3429000"/>
            <a:ext cx="5025728" cy="1477328"/>
          </a:xfrm>
          <a:prstGeom prst="rect">
            <a:avLst/>
          </a:prstGeom>
          <a:noFill/>
        </p:spPr>
        <p:txBody>
          <a:bodyPr wrap="square">
            <a:spAutoFit/>
          </a:bodyPr>
          <a:lstStyle/>
          <a:p>
            <a:pPr algn="just"/>
            <a:r>
              <a:rPr lang="it-IT" noProof="0"/>
              <a:t>L'analisi del grafico Residui vs. Valori Predetti non mostra evidenza di non-linearità, suggerendo che il modello è strutturalmente corretto, quindi abbiamo ritenuto </a:t>
            </a:r>
            <a:r>
              <a:rPr lang="it-IT" b="1" noProof="0"/>
              <a:t>non necessario applicare una trasformazione polinomiale</a:t>
            </a:r>
            <a:r>
              <a:rPr lang="it-IT" noProof="0"/>
              <a:t> delle feature.</a:t>
            </a:r>
          </a:p>
        </p:txBody>
      </p:sp>
      <p:sp>
        <p:nvSpPr>
          <p:cNvPr id="6" name="CasellaDiTesto 5">
            <a:extLst>
              <a:ext uri="{FF2B5EF4-FFF2-40B4-BE49-F238E27FC236}">
                <a16:creationId xmlns:a16="http://schemas.microsoft.com/office/drawing/2014/main" id="{E8ED002C-D698-1504-BF30-014822AC815D}"/>
              </a:ext>
            </a:extLst>
          </p:cNvPr>
          <p:cNvSpPr txBox="1"/>
          <p:nvPr/>
        </p:nvSpPr>
        <p:spPr>
          <a:xfrm>
            <a:off x="384472" y="1655020"/>
            <a:ext cx="9851011" cy="615553"/>
          </a:xfrm>
          <a:prstGeom prst="rect">
            <a:avLst/>
          </a:prstGeom>
          <a:noFill/>
        </p:spPr>
        <p:txBody>
          <a:bodyPr wrap="square">
            <a:spAutoFit/>
          </a:bodyPr>
          <a:lstStyle/>
          <a:p>
            <a:pPr algn="just"/>
            <a:r>
              <a:rPr lang="it-IT" sz="1700" noProof="0"/>
              <a:t>Per comprendere se fosse necessario utilizzare una regressione polinomiale, osserveremo lo </a:t>
            </a:r>
            <a:r>
              <a:rPr lang="it-IT" sz="1700" b="1" noProof="0" err="1"/>
              <a:t>scatter</a:t>
            </a:r>
            <a:r>
              <a:rPr lang="it-IT" sz="1700" b="1" noProof="0"/>
              <a:t> plot dei residui</a:t>
            </a:r>
            <a:r>
              <a:rPr lang="it-IT" sz="1700"/>
              <a:t> rispetto ai </a:t>
            </a:r>
            <a:r>
              <a:rPr lang="it-IT" sz="1700" b="1"/>
              <a:t>valori predetti.</a:t>
            </a:r>
            <a:endParaRPr lang="it-IT" sz="1700" b="1" noProof="0"/>
          </a:p>
        </p:txBody>
      </p:sp>
      <p:sp>
        <p:nvSpPr>
          <p:cNvPr id="8" name="Text 1">
            <a:extLst>
              <a:ext uri="{FF2B5EF4-FFF2-40B4-BE49-F238E27FC236}">
                <a16:creationId xmlns:a16="http://schemas.microsoft.com/office/drawing/2014/main" id="{874EB2B0-11CB-C606-BA8B-A30957DF75C0}"/>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Valutazione dell'utilizzo di </a:t>
            </a:r>
            <a:r>
              <a:rPr lang="it-IT" b="1" noProof="0" err="1">
                <a:solidFill>
                  <a:schemeClr val="accent6">
                    <a:lumMod val="50000"/>
                  </a:schemeClr>
                </a:solidFill>
              </a:rPr>
              <a:t>Polynomial</a:t>
            </a:r>
            <a:r>
              <a:rPr lang="it-IT" b="1" noProof="0">
                <a:solidFill>
                  <a:schemeClr val="accent6">
                    <a:lumMod val="50000"/>
                  </a:schemeClr>
                </a:solidFill>
              </a:rPr>
              <a:t> Transformation</a:t>
            </a:r>
            <a:endParaRPr lang="it-IT" noProof="0">
              <a:solidFill>
                <a:schemeClr val="accent6">
                  <a:lumMod val="50000"/>
                </a:schemeClr>
              </a:solidFill>
            </a:endParaRPr>
          </a:p>
        </p:txBody>
      </p:sp>
      <p:pic>
        <p:nvPicPr>
          <p:cNvPr id="10" name="Immagine 9" descr="Immagine che contiene testo, schermata, diagramma, Carattere&#10;&#10;Il contenuto generato dall'IA potrebbe non essere corretto.">
            <a:extLst>
              <a:ext uri="{FF2B5EF4-FFF2-40B4-BE49-F238E27FC236}">
                <a16:creationId xmlns:a16="http://schemas.microsoft.com/office/drawing/2014/main" id="{265B03CE-2A2D-7D25-76F9-B924D1E996CA}"/>
              </a:ext>
            </a:extLst>
          </p:cNvPr>
          <p:cNvPicPr>
            <a:picLocks noChangeAspect="1"/>
          </p:cNvPicPr>
          <p:nvPr/>
        </p:nvPicPr>
        <p:blipFill>
          <a:blip r:embed="rId2"/>
          <a:stretch>
            <a:fillRect/>
          </a:stretch>
        </p:blipFill>
        <p:spPr>
          <a:xfrm>
            <a:off x="384472" y="2560829"/>
            <a:ext cx="5535065" cy="3890303"/>
          </a:xfrm>
          <a:prstGeom prst="rect">
            <a:avLst/>
          </a:prstGeom>
        </p:spPr>
      </p:pic>
    </p:spTree>
    <p:extLst>
      <p:ext uri="{BB962C8B-B14F-4D97-AF65-F5344CB8AC3E}">
        <p14:creationId xmlns:p14="http://schemas.microsoft.com/office/powerpoint/2010/main" val="332752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0"/>
          <p:cNvSpPr/>
          <p:nvPr/>
        </p:nvSpPr>
        <p:spPr>
          <a:xfrm>
            <a:off x="661492" y="519807"/>
            <a:ext cx="10869018" cy="661293"/>
          </a:xfrm>
          <a:prstGeom prst="rect">
            <a:avLst/>
          </a:prstGeom>
          <a:noFill/>
          <a:ln/>
        </p:spPr>
        <p:txBody>
          <a:bodyPr wrap="square" lIns="0" tIns="0" rIns="0" bIns="0" rtlCol="0" anchor="t"/>
          <a:lstStyle/>
          <a:p>
            <a:pPr>
              <a:lnSpc>
                <a:spcPts val="4625"/>
              </a:lnSpc>
            </a:pPr>
            <a:r>
              <a:rPr lang="it-IT" sz="3708" b="1" noProof="0">
                <a:solidFill>
                  <a:srgbClr val="000000"/>
                </a:solidFill>
                <a:latin typeface="+mj-lt"/>
                <a:ea typeface="Inter Bold" pitchFamily="34" charset="-122"/>
                <a:cs typeface="Inter Bold" pitchFamily="34" charset="-120"/>
              </a:rPr>
              <a:t>La Nostra Roadmap</a:t>
            </a:r>
            <a:endParaRPr lang="it-IT" sz="3708" noProof="0">
              <a:latin typeface="+mj-lt"/>
            </a:endParaRPr>
          </a:p>
        </p:txBody>
      </p:sp>
      <p:sp>
        <p:nvSpPr>
          <p:cNvPr id="3" name="Text 1"/>
          <p:cNvSpPr/>
          <p:nvPr/>
        </p:nvSpPr>
        <p:spPr>
          <a:xfrm>
            <a:off x="661492" y="2079129"/>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01</a:t>
            </a:r>
            <a:endParaRPr lang="it-IT" noProof="0"/>
          </a:p>
        </p:txBody>
      </p:sp>
      <p:sp>
        <p:nvSpPr>
          <p:cNvPr id="4" name="Shape 2"/>
          <p:cNvSpPr/>
          <p:nvPr/>
        </p:nvSpPr>
        <p:spPr>
          <a:xfrm>
            <a:off x="661492" y="2374999"/>
            <a:ext cx="5339953" cy="25400"/>
          </a:xfrm>
          <a:prstGeom prst="rect">
            <a:avLst/>
          </a:prstGeom>
          <a:solidFill>
            <a:srgbClr val="4950BC"/>
          </a:solidFill>
          <a:ln/>
        </p:spPr>
        <p:txBody>
          <a:bodyPr/>
          <a:lstStyle/>
          <a:p>
            <a:endParaRPr lang="it-IT" noProof="0"/>
          </a:p>
        </p:txBody>
      </p:sp>
      <p:sp>
        <p:nvSpPr>
          <p:cNvPr id="5" name="Text 3"/>
          <p:cNvSpPr/>
          <p:nvPr/>
        </p:nvSpPr>
        <p:spPr>
          <a:xfrm>
            <a:off x="661492" y="2520256"/>
            <a:ext cx="3137198" cy="295275"/>
          </a:xfrm>
          <a:prstGeom prst="rect">
            <a:avLst/>
          </a:prstGeom>
          <a:noFill/>
          <a:ln/>
        </p:spPr>
        <p:txBody>
          <a:bodyPr wrap="none" lIns="0" tIns="0" rIns="0" bIns="0" rtlCol="0" anchor="t"/>
          <a:lstStyle/>
          <a:p>
            <a:pPr>
              <a:lnSpc>
                <a:spcPts val="2292"/>
              </a:lnSpc>
            </a:pPr>
            <a:r>
              <a:rPr lang="it-IT" b="1"/>
              <a:t>Exploratory</a:t>
            </a:r>
            <a:r>
              <a:rPr lang="it-IT" b="1" noProof="0">
                <a:solidFill>
                  <a:srgbClr val="272525"/>
                </a:solidFill>
                <a:ea typeface="Inter Bold" pitchFamily="34" charset="-122"/>
                <a:cs typeface="Inter Bold" pitchFamily="34" charset="-120"/>
              </a:rPr>
              <a:t> Data Analysis (EDA)</a:t>
            </a:r>
            <a:endParaRPr lang="it-IT" noProof="0"/>
          </a:p>
        </p:txBody>
      </p:sp>
      <p:sp>
        <p:nvSpPr>
          <p:cNvPr id="6" name="Text 4"/>
          <p:cNvSpPr/>
          <p:nvPr/>
        </p:nvSpPr>
        <p:spPr>
          <a:xfrm>
            <a:off x="661492" y="2928938"/>
            <a:ext cx="5339953" cy="633115"/>
          </a:xfrm>
          <a:prstGeom prst="rect">
            <a:avLst/>
          </a:prstGeom>
          <a:noFill/>
          <a:ln/>
        </p:spPr>
        <p:txBody>
          <a:bodyPr wrap="none" lIns="0" tIns="0" rIns="0" bIns="0" rtlCol="0" anchor="t"/>
          <a:lstStyle/>
          <a:p>
            <a:pPr>
              <a:lnSpc>
                <a:spcPts val="2375"/>
              </a:lnSpc>
            </a:pPr>
            <a:r>
              <a:rPr lang="it-IT" noProof="0">
                <a:solidFill>
                  <a:srgbClr val="272525"/>
                </a:solidFill>
                <a:ea typeface="Inter" pitchFamily="34" charset="-122"/>
                <a:cs typeface="Inter" pitchFamily="34" charset="-120"/>
              </a:rPr>
              <a:t>Comprendere la </a:t>
            </a:r>
            <a:r>
              <a:rPr lang="it-IT" b="1" noProof="0">
                <a:solidFill>
                  <a:srgbClr val="272525"/>
                </a:solidFill>
                <a:ea typeface="Inter" pitchFamily="34" charset="-122"/>
                <a:cs typeface="Inter" pitchFamily="34" charset="-120"/>
              </a:rPr>
              <a:t>struttura</a:t>
            </a:r>
            <a:r>
              <a:rPr lang="it-IT" noProof="0">
                <a:solidFill>
                  <a:srgbClr val="272525"/>
                </a:solidFill>
                <a:ea typeface="Inter" pitchFamily="34" charset="-122"/>
                <a:cs typeface="Inter" pitchFamily="34" charset="-120"/>
              </a:rPr>
              <a:t> e le </a:t>
            </a:r>
            <a:r>
              <a:rPr lang="it-IT" b="1" noProof="0">
                <a:solidFill>
                  <a:srgbClr val="272525"/>
                </a:solidFill>
                <a:ea typeface="Inter" pitchFamily="34" charset="-122"/>
                <a:cs typeface="Inter" pitchFamily="34" charset="-120"/>
              </a:rPr>
              <a:t>caratteristiche</a:t>
            </a:r>
            <a:r>
              <a:rPr lang="it-IT" noProof="0">
                <a:solidFill>
                  <a:srgbClr val="272525"/>
                </a:solidFill>
                <a:ea typeface="Inter" pitchFamily="34" charset="-122"/>
                <a:cs typeface="Inter" pitchFamily="34" charset="-120"/>
              </a:rPr>
              <a:t> del dataset </a:t>
            </a:r>
          </a:p>
          <a:p>
            <a:pPr>
              <a:lnSpc>
                <a:spcPts val="2375"/>
              </a:lnSpc>
            </a:pPr>
            <a:r>
              <a:rPr lang="it-IT" noProof="0"/>
              <a:t>(grafici, trend, stagionalità, correlazioni, qualità dei dati).</a:t>
            </a:r>
          </a:p>
        </p:txBody>
      </p:sp>
      <p:sp>
        <p:nvSpPr>
          <p:cNvPr id="7" name="Text 5"/>
          <p:cNvSpPr/>
          <p:nvPr/>
        </p:nvSpPr>
        <p:spPr>
          <a:xfrm>
            <a:off x="6190457" y="2079129"/>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02</a:t>
            </a:r>
            <a:endParaRPr lang="it-IT" noProof="0"/>
          </a:p>
        </p:txBody>
      </p:sp>
      <p:sp>
        <p:nvSpPr>
          <p:cNvPr id="8" name="Shape 6"/>
          <p:cNvSpPr/>
          <p:nvPr/>
        </p:nvSpPr>
        <p:spPr>
          <a:xfrm>
            <a:off x="6190457" y="2374999"/>
            <a:ext cx="5340053" cy="25400"/>
          </a:xfrm>
          <a:prstGeom prst="rect">
            <a:avLst/>
          </a:prstGeom>
          <a:solidFill>
            <a:srgbClr val="4950BC"/>
          </a:solidFill>
          <a:ln/>
        </p:spPr>
        <p:txBody>
          <a:bodyPr/>
          <a:lstStyle/>
          <a:p>
            <a:endParaRPr lang="it-IT" noProof="0"/>
          </a:p>
        </p:txBody>
      </p:sp>
      <p:sp>
        <p:nvSpPr>
          <p:cNvPr id="9" name="Text 7"/>
          <p:cNvSpPr/>
          <p:nvPr/>
        </p:nvSpPr>
        <p:spPr>
          <a:xfrm>
            <a:off x="6190457" y="2520256"/>
            <a:ext cx="2915245" cy="295275"/>
          </a:xfrm>
          <a:prstGeom prst="rect">
            <a:avLst/>
          </a:prstGeom>
          <a:noFill/>
          <a:ln/>
        </p:spPr>
        <p:txBody>
          <a:bodyPr wrap="none" lIns="0" tIns="0" rIns="0" bIns="0" rtlCol="0" anchor="t"/>
          <a:lstStyle/>
          <a:p>
            <a:pPr>
              <a:lnSpc>
                <a:spcPts val="2292"/>
              </a:lnSpc>
            </a:pPr>
            <a:r>
              <a:rPr lang="it-IT" b="1" noProof="0">
                <a:solidFill>
                  <a:srgbClr val="272525"/>
                </a:solidFill>
                <a:ea typeface="Inter Bold" pitchFamily="34" charset="-122"/>
                <a:cs typeface="Inter Bold" pitchFamily="34" charset="-120"/>
              </a:rPr>
              <a:t>Data </a:t>
            </a:r>
            <a:r>
              <a:rPr lang="it-IT" b="1" u="sng" noProof="0" err="1">
                <a:solidFill>
                  <a:srgbClr val="272525"/>
                </a:solidFill>
                <a:ea typeface="Inter Bold" pitchFamily="34" charset="-122"/>
                <a:cs typeface="Inter Bold" pitchFamily="34" charset="-120"/>
              </a:rPr>
              <a:t>pre</a:t>
            </a:r>
            <a:r>
              <a:rPr lang="it-IT" b="1" u="sng" noProof="0">
                <a:solidFill>
                  <a:srgbClr val="272525"/>
                </a:solidFill>
                <a:ea typeface="Inter Bold" pitchFamily="34" charset="-122"/>
                <a:cs typeface="Inter Bold" pitchFamily="34" charset="-120"/>
              </a:rPr>
              <a:t>-processing</a:t>
            </a:r>
            <a:endParaRPr lang="it-IT" u="sng" noProof="0"/>
          </a:p>
        </p:txBody>
      </p:sp>
      <p:sp>
        <p:nvSpPr>
          <p:cNvPr id="10" name="Text 8"/>
          <p:cNvSpPr/>
          <p:nvPr/>
        </p:nvSpPr>
        <p:spPr>
          <a:xfrm>
            <a:off x="6190457" y="2928938"/>
            <a:ext cx="5340053" cy="302419"/>
          </a:xfrm>
          <a:prstGeom prst="rect">
            <a:avLst/>
          </a:prstGeom>
          <a:noFill/>
          <a:ln/>
        </p:spPr>
        <p:txBody>
          <a:bodyPr wrap="none" lIns="0" tIns="0" rIns="0" bIns="0" rtlCol="0" anchor="t"/>
          <a:lstStyle/>
          <a:p>
            <a:pPr>
              <a:lnSpc>
                <a:spcPts val="2375"/>
              </a:lnSpc>
            </a:pPr>
            <a:r>
              <a:rPr lang="it-IT" b="1" noProof="0">
                <a:solidFill>
                  <a:srgbClr val="272525"/>
                </a:solidFill>
                <a:ea typeface="Inter" pitchFamily="34" charset="-122"/>
                <a:cs typeface="Inter" pitchFamily="34" charset="-120"/>
              </a:rPr>
              <a:t>Pulizia</a:t>
            </a:r>
            <a:r>
              <a:rPr lang="it-IT" noProof="0">
                <a:solidFill>
                  <a:srgbClr val="272525"/>
                </a:solidFill>
                <a:ea typeface="Inter" pitchFamily="34" charset="-122"/>
                <a:cs typeface="Inter" pitchFamily="34" charset="-120"/>
              </a:rPr>
              <a:t> e </a:t>
            </a:r>
            <a:r>
              <a:rPr lang="it-IT" b="1" noProof="0">
                <a:solidFill>
                  <a:srgbClr val="272525"/>
                </a:solidFill>
                <a:ea typeface="Inter" pitchFamily="34" charset="-122"/>
                <a:cs typeface="Inter" pitchFamily="34" charset="-120"/>
              </a:rPr>
              <a:t>preparazione</a:t>
            </a:r>
            <a:r>
              <a:rPr lang="it-IT" noProof="0">
                <a:solidFill>
                  <a:srgbClr val="272525"/>
                </a:solidFill>
                <a:ea typeface="Inter" pitchFamily="34" charset="-122"/>
                <a:cs typeface="Inter" pitchFamily="34" charset="-120"/>
              </a:rPr>
              <a:t> delle feature per l’adattamento ai </a:t>
            </a:r>
          </a:p>
          <a:p>
            <a:pPr>
              <a:lnSpc>
                <a:spcPts val="2375"/>
              </a:lnSpc>
            </a:pPr>
            <a:r>
              <a:rPr lang="it-IT" noProof="0">
                <a:solidFill>
                  <a:srgbClr val="272525"/>
                </a:solidFill>
                <a:ea typeface="Inter" pitchFamily="34" charset="-122"/>
                <a:cs typeface="Inter" pitchFamily="34" charset="-120"/>
              </a:rPr>
              <a:t>Modelli di previsione.</a:t>
            </a:r>
            <a:endParaRPr lang="it-IT" noProof="0"/>
          </a:p>
        </p:txBody>
      </p:sp>
      <p:sp>
        <p:nvSpPr>
          <p:cNvPr id="11" name="Text 9"/>
          <p:cNvSpPr/>
          <p:nvPr/>
        </p:nvSpPr>
        <p:spPr>
          <a:xfrm>
            <a:off x="661492" y="3562053"/>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03</a:t>
            </a:r>
            <a:endParaRPr lang="it-IT" noProof="0"/>
          </a:p>
        </p:txBody>
      </p:sp>
      <p:sp>
        <p:nvSpPr>
          <p:cNvPr id="12" name="Shape 10"/>
          <p:cNvSpPr/>
          <p:nvPr/>
        </p:nvSpPr>
        <p:spPr>
          <a:xfrm>
            <a:off x="661492" y="3857923"/>
            <a:ext cx="5339953" cy="25400"/>
          </a:xfrm>
          <a:prstGeom prst="rect">
            <a:avLst/>
          </a:prstGeom>
          <a:solidFill>
            <a:srgbClr val="4950BC"/>
          </a:solidFill>
          <a:ln/>
        </p:spPr>
        <p:txBody>
          <a:bodyPr/>
          <a:lstStyle/>
          <a:p>
            <a:endParaRPr lang="it-IT" noProof="0"/>
          </a:p>
        </p:txBody>
      </p:sp>
      <p:sp>
        <p:nvSpPr>
          <p:cNvPr id="13" name="Text 11"/>
          <p:cNvSpPr/>
          <p:nvPr/>
        </p:nvSpPr>
        <p:spPr>
          <a:xfrm>
            <a:off x="661492" y="4003179"/>
            <a:ext cx="5123291" cy="295275"/>
          </a:xfrm>
          <a:prstGeom prst="rect">
            <a:avLst/>
          </a:prstGeom>
          <a:noFill/>
          <a:ln/>
        </p:spPr>
        <p:txBody>
          <a:bodyPr wrap="none" lIns="0" tIns="0" rIns="0" bIns="0" rtlCol="0" anchor="t"/>
          <a:lstStyle/>
          <a:p>
            <a:pPr>
              <a:lnSpc>
                <a:spcPts val="2292"/>
              </a:lnSpc>
            </a:pPr>
            <a:r>
              <a:rPr lang="it-IT" b="1" noProof="0">
                <a:solidFill>
                  <a:srgbClr val="272525"/>
                </a:solidFill>
                <a:ea typeface="Inter Bold" pitchFamily="34" charset="-122"/>
                <a:cs typeface="Inter Bold" pitchFamily="34" charset="-120"/>
              </a:rPr>
              <a:t>Selezione e addestramento dei Modelli</a:t>
            </a:r>
            <a:endParaRPr lang="it-IT" noProof="0"/>
          </a:p>
        </p:txBody>
      </p:sp>
      <p:sp>
        <p:nvSpPr>
          <p:cNvPr id="14" name="Text 12"/>
          <p:cNvSpPr/>
          <p:nvPr/>
        </p:nvSpPr>
        <p:spPr>
          <a:xfrm>
            <a:off x="661492" y="4411861"/>
            <a:ext cx="5339953" cy="302419"/>
          </a:xfrm>
          <a:prstGeom prst="rect">
            <a:avLst/>
          </a:prstGeom>
          <a:noFill/>
          <a:ln/>
        </p:spPr>
        <p:txBody>
          <a:bodyPr wrap="none" lIns="0" tIns="0" rIns="0" bIns="0" rtlCol="0" anchor="t"/>
          <a:lstStyle/>
          <a:p>
            <a:pPr>
              <a:lnSpc>
                <a:spcPts val="2375"/>
              </a:lnSpc>
            </a:pPr>
            <a:r>
              <a:rPr lang="it-IT" noProof="0">
                <a:solidFill>
                  <a:srgbClr val="272525"/>
                </a:solidFill>
                <a:ea typeface="Inter" pitchFamily="34" charset="-122"/>
                <a:cs typeface="Inter" pitchFamily="34" charset="-120"/>
              </a:rPr>
              <a:t>Scelta dei </a:t>
            </a:r>
            <a:r>
              <a:rPr lang="it-IT" b="1" noProof="0">
                <a:solidFill>
                  <a:srgbClr val="272525"/>
                </a:solidFill>
                <a:ea typeface="Inter" pitchFamily="34" charset="-122"/>
                <a:cs typeface="Inter" pitchFamily="34" charset="-120"/>
              </a:rPr>
              <a:t>modelli predittivi </a:t>
            </a:r>
            <a:r>
              <a:rPr lang="it-IT" noProof="0">
                <a:solidFill>
                  <a:srgbClr val="272525"/>
                </a:solidFill>
                <a:ea typeface="Inter" pitchFamily="34" charset="-122"/>
                <a:cs typeface="Inter" pitchFamily="34" charset="-120"/>
              </a:rPr>
              <a:t>più adatti al dataset </a:t>
            </a:r>
          </a:p>
          <a:p>
            <a:pPr>
              <a:lnSpc>
                <a:spcPts val="2375"/>
              </a:lnSpc>
            </a:pPr>
            <a:r>
              <a:rPr lang="it-IT" noProof="0">
                <a:solidFill>
                  <a:srgbClr val="272525"/>
                </a:solidFill>
                <a:ea typeface="Inter" pitchFamily="34" charset="-122"/>
                <a:cs typeface="Inter" pitchFamily="34" charset="-120"/>
              </a:rPr>
              <a:t>a disposizione</a:t>
            </a:r>
            <a:endParaRPr lang="it-IT" noProof="0"/>
          </a:p>
        </p:txBody>
      </p:sp>
      <p:sp>
        <p:nvSpPr>
          <p:cNvPr id="15" name="Text 13"/>
          <p:cNvSpPr/>
          <p:nvPr/>
        </p:nvSpPr>
        <p:spPr>
          <a:xfrm>
            <a:off x="6190457" y="3562053"/>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04</a:t>
            </a:r>
            <a:endParaRPr lang="it-IT" noProof="0"/>
          </a:p>
        </p:txBody>
      </p:sp>
      <p:sp>
        <p:nvSpPr>
          <p:cNvPr id="16" name="Shape 14"/>
          <p:cNvSpPr/>
          <p:nvPr/>
        </p:nvSpPr>
        <p:spPr>
          <a:xfrm>
            <a:off x="6190457" y="3857923"/>
            <a:ext cx="5340053" cy="25400"/>
          </a:xfrm>
          <a:prstGeom prst="rect">
            <a:avLst/>
          </a:prstGeom>
          <a:solidFill>
            <a:srgbClr val="4950BC"/>
          </a:solidFill>
          <a:ln/>
        </p:spPr>
        <p:txBody>
          <a:bodyPr/>
          <a:lstStyle/>
          <a:p>
            <a:endParaRPr lang="it-IT" noProof="0"/>
          </a:p>
        </p:txBody>
      </p:sp>
      <p:sp>
        <p:nvSpPr>
          <p:cNvPr id="17" name="Text 15"/>
          <p:cNvSpPr/>
          <p:nvPr/>
        </p:nvSpPr>
        <p:spPr>
          <a:xfrm>
            <a:off x="6190457" y="4003179"/>
            <a:ext cx="3345061" cy="295275"/>
          </a:xfrm>
          <a:prstGeom prst="rect">
            <a:avLst/>
          </a:prstGeom>
          <a:noFill/>
          <a:ln/>
        </p:spPr>
        <p:txBody>
          <a:bodyPr wrap="none" lIns="0" tIns="0" rIns="0" bIns="0" rtlCol="0" anchor="t"/>
          <a:lstStyle/>
          <a:p>
            <a:pPr>
              <a:lnSpc>
                <a:spcPts val="2292"/>
              </a:lnSpc>
            </a:pPr>
            <a:r>
              <a:rPr lang="it-IT" b="1">
                <a:solidFill>
                  <a:srgbClr val="272525"/>
                </a:solidFill>
                <a:ea typeface="Inter Bold" pitchFamily="34" charset="-122"/>
                <a:cs typeface="Inter Bold" pitchFamily="34" charset="-120"/>
              </a:rPr>
              <a:t>Validazione dei modelli</a:t>
            </a:r>
            <a:endParaRPr lang="it-IT"/>
          </a:p>
        </p:txBody>
      </p:sp>
      <p:sp>
        <p:nvSpPr>
          <p:cNvPr id="18" name="Text 16"/>
          <p:cNvSpPr/>
          <p:nvPr/>
        </p:nvSpPr>
        <p:spPr>
          <a:xfrm>
            <a:off x="6190457" y="4411861"/>
            <a:ext cx="5340053" cy="302419"/>
          </a:xfrm>
          <a:prstGeom prst="rect">
            <a:avLst/>
          </a:prstGeom>
          <a:noFill/>
          <a:ln/>
        </p:spPr>
        <p:txBody>
          <a:bodyPr wrap="none" lIns="0" tIns="0" rIns="0" bIns="0" rtlCol="0" anchor="t"/>
          <a:lstStyle/>
          <a:p>
            <a:pPr>
              <a:lnSpc>
                <a:spcPts val="2375"/>
              </a:lnSpc>
            </a:pPr>
            <a:r>
              <a:rPr lang="it-IT"/>
              <a:t>Studio di </a:t>
            </a:r>
            <a:r>
              <a:rPr lang="it-IT" b="1"/>
              <a:t>validità statistica </a:t>
            </a:r>
            <a:r>
              <a:rPr lang="it-IT"/>
              <a:t>dei modelli ottenuti</a:t>
            </a:r>
          </a:p>
          <a:p>
            <a:pPr>
              <a:lnSpc>
                <a:spcPts val="2375"/>
              </a:lnSpc>
            </a:pPr>
            <a:endParaRPr lang="it-IT" noProof="0"/>
          </a:p>
        </p:txBody>
      </p:sp>
      <p:sp>
        <p:nvSpPr>
          <p:cNvPr id="19" name="Text 17"/>
          <p:cNvSpPr/>
          <p:nvPr/>
        </p:nvSpPr>
        <p:spPr>
          <a:xfrm>
            <a:off x="661492" y="5044976"/>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05</a:t>
            </a:r>
            <a:endParaRPr lang="it-IT" noProof="0"/>
          </a:p>
        </p:txBody>
      </p:sp>
      <p:sp>
        <p:nvSpPr>
          <p:cNvPr id="20" name="Shape 18"/>
          <p:cNvSpPr/>
          <p:nvPr/>
        </p:nvSpPr>
        <p:spPr>
          <a:xfrm>
            <a:off x="661492" y="5340846"/>
            <a:ext cx="5339953" cy="25400"/>
          </a:xfrm>
          <a:prstGeom prst="rect">
            <a:avLst/>
          </a:prstGeom>
          <a:solidFill>
            <a:srgbClr val="4950BC"/>
          </a:solidFill>
          <a:ln/>
        </p:spPr>
        <p:txBody>
          <a:bodyPr/>
          <a:lstStyle/>
          <a:p>
            <a:endParaRPr lang="it-IT" noProof="0"/>
          </a:p>
        </p:txBody>
      </p:sp>
      <p:sp>
        <p:nvSpPr>
          <p:cNvPr id="21" name="Text 19"/>
          <p:cNvSpPr/>
          <p:nvPr/>
        </p:nvSpPr>
        <p:spPr>
          <a:xfrm>
            <a:off x="661492" y="5486103"/>
            <a:ext cx="2821583" cy="295275"/>
          </a:xfrm>
          <a:prstGeom prst="rect">
            <a:avLst/>
          </a:prstGeom>
          <a:noFill/>
          <a:ln/>
        </p:spPr>
        <p:txBody>
          <a:bodyPr wrap="none" lIns="0" tIns="0" rIns="0" bIns="0" rtlCol="0" anchor="t"/>
          <a:lstStyle/>
          <a:p>
            <a:r>
              <a:rPr lang="it-IT" b="1"/>
              <a:t>Confronto delle Performance</a:t>
            </a:r>
            <a:endParaRPr lang="it-IT">
              <a:effectLst/>
            </a:endParaRPr>
          </a:p>
        </p:txBody>
      </p:sp>
      <p:sp>
        <p:nvSpPr>
          <p:cNvPr id="22" name="Text 20"/>
          <p:cNvSpPr/>
          <p:nvPr/>
        </p:nvSpPr>
        <p:spPr>
          <a:xfrm>
            <a:off x="661492" y="5894785"/>
            <a:ext cx="5339953" cy="302419"/>
          </a:xfrm>
          <a:prstGeom prst="rect">
            <a:avLst/>
          </a:prstGeom>
          <a:noFill/>
          <a:ln/>
        </p:spPr>
        <p:txBody>
          <a:bodyPr wrap="none" lIns="0" tIns="0" rIns="0" bIns="0" rtlCol="0" anchor="t"/>
          <a:lstStyle/>
          <a:p>
            <a:r>
              <a:rPr lang="it-IT"/>
              <a:t>Valutazione e </a:t>
            </a:r>
            <a:r>
              <a:rPr lang="it-IT" b="1"/>
              <a:t>comparazione</a:t>
            </a:r>
            <a:r>
              <a:rPr lang="it-IT"/>
              <a:t> dei modelli.</a:t>
            </a:r>
            <a:endParaRPr lang="it-IT">
              <a:effectLst/>
            </a:endParaRPr>
          </a:p>
        </p:txBody>
      </p:sp>
      <p:sp>
        <p:nvSpPr>
          <p:cNvPr id="23" name="Text 21"/>
          <p:cNvSpPr/>
          <p:nvPr/>
        </p:nvSpPr>
        <p:spPr>
          <a:xfrm>
            <a:off x="6190457" y="5044976"/>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06</a:t>
            </a:r>
            <a:endParaRPr lang="it-IT" noProof="0"/>
          </a:p>
        </p:txBody>
      </p:sp>
      <p:sp>
        <p:nvSpPr>
          <p:cNvPr id="24" name="Shape 22"/>
          <p:cNvSpPr/>
          <p:nvPr/>
        </p:nvSpPr>
        <p:spPr>
          <a:xfrm>
            <a:off x="6190457" y="5340846"/>
            <a:ext cx="5340053" cy="25400"/>
          </a:xfrm>
          <a:prstGeom prst="rect">
            <a:avLst/>
          </a:prstGeom>
          <a:solidFill>
            <a:srgbClr val="4950BC"/>
          </a:solidFill>
          <a:ln/>
        </p:spPr>
        <p:txBody>
          <a:bodyPr/>
          <a:lstStyle/>
          <a:p>
            <a:endParaRPr lang="it-IT" noProof="0"/>
          </a:p>
        </p:txBody>
      </p:sp>
      <p:sp>
        <p:nvSpPr>
          <p:cNvPr id="25" name="Text 23"/>
          <p:cNvSpPr/>
          <p:nvPr/>
        </p:nvSpPr>
        <p:spPr>
          <a:xfrm>
            <a:off x="6190457" y="5486103"/>
            <a:ext cx="2362696" cy="295275"/>
          </a:xfrm>
          <a:prstGeom prst="rect">
            <a:avLst/>
          </a:prstGeom>
          <a:noFill/>
          <a:ln/>
        </p:spPr>
        <p:txBody>
          <a:bodyPr wrap="none" lIns="0" tIns="0" rIns="0" bIns="0" rtlCol="0" anchor="t"/>
          <a:lstStyle/>
          <a:p>
            <a:pPr>
              <a:lnSpc>
                <a:spcPts val="2292"/>
              </a:lnSpc>
            </a:pPr>
            <a:r>
              <a:rPr lang="it-IT" b="1" noProof="0">
                <a:solidFill>
                  <a:srgbClr val="272525"/>
                </a:solidFill>
                <a:ea typeface="Inter Bold" pitchFamily="34" charset="-122"/>
                <a:cs typeface="Inter Bold" pitchFamily="34" charset="-120"/>
              </a:rPr>
              <a:t>Dashboard Streamlit</a:t>
            </a:r>
            <a:endParaRPr lang="it-IT" noProof="0"/>
          </a:p>
        </p:txBody>
      </p:sp>
      <p:sp>
        <p:nvSpPr>
          <p:cNvPr id="26" name="Text 24"/>
          <p:cNvSpPr/>
          <p:nvPr/>
        </p:nvSpPr>
        <p:spPr>
          <a:xfrm>
            <a:off x="6190457" y="5894785"/>
            <a:ext cx="5340053" cy="302419"/>
          </a:xfrm>
          <a:prstGeom prst="rect">
            <a:avLst/>
          </a:prstGeom>
          <a:noFill/>
          <a:ln/>
        </p:spPr>
        <p:txBody>
          <a:bodyPr wrap="none" lIns="0" tIns="0" rIns="0" bIns="0" rtlCol="0" anchor="t"/>
          <a:lstStyle/>
          <a:p>
            <a:pPr>
              <a:lnSpc>
                <a:spcPts val="2375"/>
              </a:lnSpc>
            </a:pPr>
            <a:r>
              <a:rPr lang="it-IT" noProof="0">
                <a:solidFill>
                  <a:srgbClr val="272525"/>
                </a:solidFill>
                <a:ea typeface="Inter" pitchFamily="34" charset="-122"/>
                <a:cs typeface="Inter" pitchFamily="34" charset="-120"/>
              </a:rPr>
              <a:t>Creazione di una </a:t>
            </a:r>
            <a:r>
              <a:rPr lang="it-IT" b="1" noProof="0">
                <a:solidFill>
                  <a:srgbClr val="272525"/>
                </a:solidFill>
                <a:ea typeface="Inter" pitchFamily="34" charset="-122"/>
                <a:cs typeface="Inter" pitchFamily="34" charset="-120"/>
              </a:rPr>
              <a:t>dashboard</a:t>
            </a:r>
            <a:r>
              <a:rPr lang="it-IT" noProof="0">
                <a:solidFill>
                  <a:srgbClr val="272525"/>
                </a:solidFill>
                <a:ea typeface="Inter" pitchFamily="34" charset="-122"/>
                <a:cs typeface="Inter" pitchFamily="34" charset="-120"/>
              </a:rPr>
              <a:t> per la data visualization.</a:t>
            </a:r>
            <a:endParaRPr lang="it-IT" noProof="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C98F3-6DC6-3196-7D8B-E3551F253BA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56872E6-F5D8-2D7D-DCEE-3106FD894AB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57613DBC-E932-13B1-08F1-4BD3FD5788B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a:t>
            </a:r>
            <a:endParaRPr lang="it-IT" sz="1708" noProof="0">
              <a:solidFill>
                <a:schemeClr val="accent6">
                  <a:lumMod val="50000"/>
                </a:schemeClr>
              </a:solidFill>
              <a:latin typeface="+mj-lt"/>
            </a:endParaRPr>
          </a:p>
        </p:txBody>
      </p:sp>
      <p:sp>
        <p:nvSpPr>
          <p:cNvPr id="5" name="CasellaDiTesto 4">
            <a:extLst>
              <a:ext uri="{FF2B5EF4-FFF2-40B4-BE49-F238E27FC236}">
                <a16:creationId xmlns:a16="http://schemas.microsoft.com/office/drawing/2014/main" id="{DABF7417-635D-0BE5-DF1F-21338C4E69FD}"/>
              </a:ext>
            </a:extLst>
          </p:cNvPr>
          <p:cNvSpPr txBox="1"/>
          <p:nvPr/>
        </p:nvSpPr>
        <p:spPr>
          <a:xfrm>
            <a:off x="384472" y="3759775"/>
            <a:ext cx="11353872" cy="2723823"/>
          </a:xfrm>
          <a:prstGeom prst="rect">
            <a:avLst/>
          </a:prstGeom>
          <a:noFill/>
        </p:spPr>
        <p:txBody>
          <a:bodyPr wrap="square">
            <a:spAutoFit/>
          </a:bodyPr>
          <a:lstStyle/>
          <a:p>
            <a:r>
              <a:rPr lang="it-IT" sz="1700" noProof="0"/>
              <a:t>Si può osservare come il modello di regressione lineare </a:t>
            </a:r>
            <a:r>
              <a:rPr lang="it-IT" sz="1700" b="1" noProof="0"/>
              <a:t>sia in grado di battere nettamente una baseline semplice</a:t>
            </a:r>
            <a:r>
              <a:rPr lang="it-IT" sz="1700" noProof="0"/>
              <a:t> come quella che predice l'ora di ciascuna riga come quella (nota) dell'ora della riga che la precede, tuttavia, un modello di regressione lineare è utilizzabile nella pratica solo se rispetta queste </a:t>
            </a:r>
            <a:r>
              <a:rPr lang="it-IT" sz="1700" b="1" noProof="0"/>
              <a:t>5 assunzioni fondamentali</a:t>
            </a:r>
            <a:r>
              <a:rPr lang="it-IT" sz="1700" noProof="0"/>
              <a:t>:</a:t>
            </a:r>
          </a:p>
          <a:p>
            <a:endParaRPr lang="it-IT" sz="1700" noProof="0"/>
          </a:p>
          <a:p>
            <a:pPr marL="285750" indent="-285750">
              <a:buFont typeface="Arial" panose="020B0604020202020204" pitchFamily="34" charset="0"/>
              <a:buChar char="•"/>
            </a:pPr>
            <a:r>
              <a:rPr lang="it-IT" sz="1700" b="1" noProof="0"/>
              <a:t>Relazione lineare</a:t>
            </a:r>
            <a:r>
              <a:rPr lang="it-IT" sz="1700" noProof="0"/>
              <a:t>: La relazione tra variabili indipendenti e variabile dipendente deve essere approssimativamente lineare.</a:t>
            </a:r>
          </a:p>
          <a:p>
            <a:pPr marL="285750" indent="-285750">
              <a:buFont typeface="Arial" panose="020B0604020202020204" pitchFamily="34" charset="0"/>
              <a:buChar char="•"/>
            </a:pPr>
            <a:r>
              <a:rPr lang="it-IT" sz="1700" b="1" noProof="0"/>
              <a:t>Normalità</a:t>
            </a:r>
            <a:r>
              <a:rPr lang="it-IT" sz="1700" noProof="0"/>
              <a:t>: Gli errori (residui) devono essere distribuiti normalmente.</a:t>
            </a:r>
          </a:p>
          <a:p>
            <a:pPr marL="285750" indent="-285750">
              <a:buFont typeface="Arial" panose="020B0604020202020204" pitchFamily="34" charset="0"/>
              <a:buChar char="•"/>
            </a:pPr>
            <a:r>
              <a:rPr lang="it-IT" sz="1700" b="1" noProof="0"/>
              <a:t>Assenza di multicollinearità</a:t>
            </a:r>
            <a:r>
              <a:rPr lang="it-IT" sz="1700" noProof="0"/>
              <a:t>: Le variabili indipendenti non devono essere fortemente correlate tra loro.</a:t>
            </a:r>
          </a:p>
          <a:p>
            <a:pPr marL="285750" indent="-285750">
              <a:buFont typeface="Arial" panose="020B0604020202020204" pitchFamily="34" charset="0"/>
              <a:buChar char="•"/>
            </a:pPr>
            <a:r>
              <a:rPr lang="it-IT" sz="1700" b="1" noProof="0"/>
              <a:t>Assenza di autocorrelazione</a:t>
            </a:r>
            <a:r>
              <a:rPr lang="it-IT" sz="1700" noProof="0"/>
              <a:t>: I residui non devono essere correlati tra loro (soprattutto nei dati temporali).</a:t>
            </a:r>
          </a:p>
          <a:p>
            <a:pPr marL="285750" indent="-285750">
              <a:buFont typeface="Arial" panose="020B0604020202020204" pitchFamily="34" charset="0"/>
              <a:buChar char="•"/>
            </a:pPr>
            <a:r>
              <a:rPr lang="it-IT" sz="1700" b="1" noProof="0"/>
              <a:t>Omoscedasticità</a:t>
            </a:r>
            <a:r>
              <a:rPr lang="it-IT" sz="1700" noProof="0"/>
              <a:t>: La varianza degli errori deve essere costante per tutti i valori delle variabili indipendenti.</a:t>
            </a:r>
          </a:p>
          <a:p>
            <a:pPr algn="just"/>
            <a:endParaRPr lang="it-IT" noProof="0"/>
          </a:p>
        </p:txBody>
      </p:sp>
      <p:sp>
        <p:nvSpPr>
          <p:cNvPr id="6" name="CasellaDiTesto 5">
            <a:extLst>
              <a:ext uri="{FF2B5EF4-FFF2-40B4-BE49-F238E27FC236}">
                <a16:creationId xmlns:a16="http://schemas.microsoft.com/office/drawing/2014/main" id="{A0CC3F46-1EA8-7AAE-A879-990E192D4F37}"/>
              </a:ext>
            </a:extLst>
          </p:cNvPr>
          <p:cNvSpPr txBox="1"/>
          <p:nvPr/>
        </p:nvSpPr>
        <p:spPr>
          <a:xfrm>
            <a:off x="384472" y="1655020"/>
            <a:ext cx="11353872" cy="1661993"/>
          </a:xfrm>
          <a:prstGeom prst="rect">
            <a:avLst/>
          </a:prstGeom>
          <a:noFill/>
        </p:spPr>
        <p:txBody>
          <a:bodyPr wrap="square">
            <a:spAutoFit/>
          </a:bodyPr>
          <a:lstStyle/>
          <a:p>
            <a:pPr algn="just"/>
            <a:r>
              <a:rPr lang="it-IT" sz="1700" noProof="0"/>
              <a:t>Per avere una stima della bontà delle metriche ottenute, siamo andati a confrontare le prestazioni del nostro modello con quelle di una baseline che effettua predizioni in maniera sistematica, restituendo sempre il valore di traffico dell’ora precedente.</a:t>
            </a:r>
          </a:p>
          <a:p>
            <a:pPr algn="just"/>
            <a:endParaRPr lang="it-IT" sz="1700" noProof="0"/>
          </a:p>
          <a:p>
            <a:pPr algn="just"/>
            <a:r>
              <a:rPr lang="it-IT" sz="1700" noProof="0">
                <a:solidFill>
                  <a:schemeClr val="accent6">
                    <a:lumMod val="50000"/>
                  </a:schemeClr>
                </a:solidFill>
              </a:rPr>
              <a:t>Risultati Baseline:</a:t>
            </a:r>
            <a:endParaRPr lang="it-IT" sz="1700" noProof="0"/>
          </a:p>
          <a:p>
            <a:pPr marL="285750" indent="-285750" algn="just">
              <a:buFontTx/>
              <a:buChar char="-"/>
            </a:pPr>
            <a:r>
              <a:rPr lang="it-IT" sz="1700" b="1" noProof="0"/>
              <a:t>MAE</a:t>
            </a:r>
            <a:r>
              <a:rPr lang="it-IT" sz="1700" noProof="0"/>
              <a:t> baseline ora precedente: 590.8036816963765 </a:t>
            </a:r>
          </a:p>
          <a:p>
            <a:pPr marL="285750" indent="-285750" algn="just">
              <a:buFontTx/>
              <a:buChar char="-"/>
            </a:pPr>
            <a:r>
              <a:rPr lang="it-IT" sz="1700" b="1" noProof="0"/>
              <a:t>RMSE</a:t>
            </a:r>
            <a:r>
              <a:rPr lang="it-IT" sz="1700" noProof="0"/>
              <a:t> baseline ora precedente: 817.8006040791096</a:t>
            </a:r>
          </a:p>
        </p:txBody>
      </p:sp>
      <p:sp>
        <p:nvSpPr>
          <p:cNvPr id="8" name="Text 1">
            <a:extLst>
              <a:ext uri="{FF2B5EF4-FFF2-40B4-BE49-F238E27FC236}">
                <a16:creationId xmlns:a16="http://schemas.microsoft.com/office/drawing/2014/main" id="{85B649A2-DF32-3771-6385-CCFC94995C64}"/>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Confronto con Baseline ora precedente</a:t>
            </a:r>
          </a:p>
        </p:txBody>
      </p:sp>
    </p:spTree>
    <p:extLst>
      <p:ext uri="{BB962C8B-B14F-4D97-AF65-F5344CB8AC3E}">
        <p14:creationId xmlns:p14="http://schemas.microsoft.com/office/powerpoint/2010/main" val="197145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43063-6877-E866-E1B2-898F01651F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9E59241-6339-8A04-DB30-D5AFE40EC736}"/>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53F1D175-66FD-2AFF-634E-B1FE3AA761E0}"/>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159F3BCC-EBE9-37DF-C268-595FA6F60E5B}"/>
              </a:ext>
            </a:extLst>
          </p:cNvPr>
          <p:cNvSpPr txBox="1"/>
          <p:nvPr/>
        </p:nvSpPr>
        <p:spPr>
          <a:xfrm>
            <a:off x="384472" y="1655020"/>
            <a:ext cx="11353872" cy="2031325"/>
          </a:xfrm>
          <a:prstGeom prst="rect">
            <a:avLst/>
          </a:prstGeom>
          <a:noFill/>
        </p:spPr>
        <p:txBody>
          <a:bodyPr wrap="square">
            <a:spAutoFit/>
          </a:bodyPr>
          <a:lstStyle/>
          <a:p>
            <a:r>
              <a:rPr lang="it-IT" noProof="0"/>
              <a:t>È la relazione tra le variabili indipendenti e i residui, che deve essere lineare affinché la regressione lineare sia valida.</a:t>
            </a:r>
          </a:p>
          <a:p>
            <a:endParaRPr lang="it-IT" b="1" noProof="0"/>
          </a:p>
          <a:p>
            <a:r>
              <a:rPr lang="it-IT" b="1" noProof="0"/>
              <a:t>Test di Linearità </a:t>
            </a:r>
            <a:r>
              <a:rPr lang="it-IT" noProof="0"/>
              <a:t>(Rainbow Test)</a:t>
            </a:r>
            <a:r>
              <a:rPr lang="it-IT" b="1" noProof="0"/>
              <a:t>:</a:t>
            </a:r>
          </a:p>
          <a:p>
            <a:pPr marL="285750" indent="-285750">
              <a:buFont typeface="Arial" panose="020B0604020202020204" pitchFamily="34" charset="0"/>
              <a:buChar char="•"/>
            </a:pPr>
            <a:r>
              <a:rPr lang="it-IT" b="1" noProof="0"/>
              <a:t>Ipotesi Nulla (H0):</a:t>
            </a:r>
            <a:r>
              <a:rPr lang="it-IT" noProof="0"/>
              <a:t> i dati sono lineari</a:t>
            </a:r>
          </a:p>
          <a:p>
            <a:pPr marL="285750" indent="-285750">
              <a:buFont typeface="Arial" panose="020B0604020202020204" pitchFamily="34" charset="0"/>
              <a:buChar char="•"/>
            </a:pPr>
            <a:r>
              <a:rPr lang="it-IT" b="1" noProof="0"/>
              <a:t>Ipotesi Alternativa (H1):</a:t>
            </a:r>
            <a:r>
              <a:rPr lang="it-IT" noProof="0"/>
              <a:t> i dati non sono lineari</a:t>
            </a:r>
          </a:p>
          <a:p>
            <a:endParaRPr lang="it-IT" b="1" noProof="0"/>
          </a:p>
          <a:p>
            <a:r>
              <a:rPr lang="it-IT" noProof="0"/>
              <a:t>Dal p-</a:t>
            </a:r>
            <a:r>
              <a:rPr lang="it-IT" noProof="0" err="1"/>
              <a:t>value</a:t>
            </a:r>
            <a:r>
              <a:rPr lang="it-IT" noProof="0"/>
              <a:t> possiamo affermare che </a:t>
            </a:r>
            <a:r>
              <a:rPr lang="it-IT" b="1" noProof="0"/>
              <a:t>i dati non sono lineari</a:t>
            </a:r>
          </a:p>
        </p:txBody>
      </p:sp>
      <p:sp>
        <p:nvSpPr>
          <p:cNvPr id="8" name="Text 1">
            <a:extLst>
              <a:ext uri="{FF2B5EF4-FFF2-40B4-BE49-F238E27FC236}">
                <a16:creationId xmlns:a16="http://schemas.microsoft.com/office/drawing/2014/main" id="{5BE2C7C9-21C0-E442-5F0B-9F134F13B571}"/>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1 – Relazione Lineare</a:t>
            </a:r>
          </a:p>
        </p:txBody>
      </p:sp>
      <p:sp>
        <p:nvSpPr>
          <p:cNvPr id="5" name="CasellaDiTesto 4">
            <a:extLst>
              <a:ext uri="{FF2B5EF4-FFF2-40B4-BE49-F238E27FC236}">
                <a16:creationId xmlns:a16="http://schemas.microsoft.com/office/drawing/2014/main" id="{58BD5993-9106-3721-ECC6-67599A80C50B}"/>
              </a:ext>
            </a:extLst>
          </p:cNvPr>
          <p:cNvSpPr txBox="1"/>
          <p:nvPr/>
        </p:nvSpPr>
        <p:spPr>
          <a:xfrm>
            <a:off x="384472" y="3987831"/>
            <a:ext cx="11032828" cy="2031325"/>
          </a:xfrm>
          <a:prstGeom prst="rect">
            <a:avLst/>
          </a:prstGeom>
          <a:noFill/>
        </p:spPr>
        <p:txBody>
          <a:bodyPr wrap="square">
            <a:spAutoFit/>
          </a:bodyPr>
          <a:lstStyle/>
          <a:p>
            <a:r>
              <a:rPr lang="it-IT"/>
              <a:t>Per scopi </a:t>
            </a:r>
            <a:r>
              <a:rPr lang="it-IT" b="1"/>
              <a:t>inferenziali</a:t>
            </a:r>
            <a:r>
              <a:rPr lang="it-IT"/>
              <a:t>, la non linearità dei residui e delle relazioni tra predittori e target può compromettere la validità dei test sui coefficienti OLS. In questi casi, per rispettare le assunzioni si dovrebbero applicare trasformazioni appropriate sulle variabili (es. log, polinomi o interazioni).</a:t>
            </a:r>
          </a:p>
          <a:p>
            <a:r>
              <a:rPr lang="it-IT"/>
              <a:t>Nel nostro lavoro, </a:t>
            </a:r>
            <a:r>
              <a:rPr lang="it-IT" b="1"/>
              <a:t>non sono state effettuate trasformazioni</a:t>
            </a:r>
            <a:r>
              <a:rPr lang="it-IT"/>
              <a:t>, poiché l’obiettivo principale è la </a:t>
            </a:r>
            <a:r>
              <a:rPr lang="it-IT" b="1"/>
              <a:t>predizione accurata</a:t>
            </a:r>
            <a:r>
              <a:rPr lang="it-IT"/>
              <a:t> mediante modelli regolarizzati (Ridge) e alberi. Questi modelli gestiscono efficacemente relazioni non lineari senza necessità di trasformare le feature, rendendo l’inferenza statistica sui coefficienti secondaria rispetto alla capacità predittiva.</a:t>
            </a:r>
          </a:p>
        </p:txBody>
      </p:sp>
    </p:spTree>
    <p:extLst>
      <p:ext uri="{BB962C8B-B14F-4D97-AF65-F5344CB8AC3E}">
        <p14:creationId xmlns:p14="http://schemas.microsoft.com/office/powerpoint/2010/main" val="387655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45111-EC21-B643-8F4E-7BBCD696B59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DEDF65-5BCA-9C29-2EC5-E19C5776795D}"/>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7DC1758F-9E8F-A74C-E33C-139B1D124287}"/>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82CA73C7-5DE6-ED01-1781-5481B4A96A27}"/>
              </a:ext>
            </a:extLst>
          </p:cNvPr>
          <p:cNvSpPr txBox="1"/>
          <p:nvPr/>
        </p:nvSpPr>
        <p:spPr>
          <a:xfrm>
            <a:off x="384472" y="1655020"/>
            <a:ext cx="5360151" cy="1661993"/>
          </a:xfrm>
          <a:prstGeom prst="rect">
            <a:avLst/>
          </a:prstGeom>
          <a:noFill/>
        </p:spPr>
        <p:txBody>
          <a:bodyPr wrap="square">
            <a:spAutoFit/>
          </a:bodyPr>
          <a:lstStyle/>
          <a:p>
            <a:pPr algn="just"/>
            <a:r>
              <a:rPr lang="it-IT" sz="1700" noProof="0"/>
              <a:t>È la relazione tra le variabili indipendenti e i residui, che deve essere lineare affinché la regressione lineare sia valida.</a:t>
            </a:r>
          </a:p>
          <a:p>
            <a:pPr algn="just"/>
            <a:endParaRPr lang="it-IT" sz="1700" b="1" noProof="0"/>
          </a:p>
          <a:p>
            <a:pPr algn="just"/>
            <a:r>
              <a:rPr lang="it-IT" sz="1700" b="1" noProof="0"/>
              <a:t>Grafico di Valutazione</a:t>
            </a:r>
            <a:r>
              <a:rPr lang="it-IT" sz="1700" noProof="0"/>
              <a:t>:</a:t>
            </a:r>
          </a:p>
          <a:p>
            <a:pPr marL="285750" indent="-285750" algn="just">
              <a:buFont typeface="Arial" panose="020B0604020202020204" pitchFamily="34" charset="0"/>
              <a:buChar char="•"/>
            </a:pPr>
            <a:r>
              <a:rPr lang="it-IT" sz="1700" noProof="0"/>
              <a:t>Q-Q Plot — verifica della normalità</a:t>
            </a:r>
            <a:endParaRPr lang="it-IT" sz="1700" b="1" noProof="0"/>
          </a:p>
        </p:txBody>
      </p:sp>
      <p:sp>
        <p:nvSpPr>
          <p:cNvPr id="8" name="Text 1">
            <a:extLst>
              <a:ext uri="{FF2B5EF4-FFF2-40B4-BE49-F238E27FC236}">
                <a16:creationId xmlns:a16="http://schemas.microsoft.com/office/drawing/2014/main" id="{BC8120D5-508D-D23F-5241-70A7A5FC6CBC}"/>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2 – Normalità</a:t>
            </a:r>
          </a:p>
        </p:txBody>
      </p:sp>
      <p:pic>
        <p:nvPicPr>
          <p:cNvPr id="4098" name="Picture 2">
            <a:extLst>
              <a:ext uri="{FF2B5EF4-FFF2-40B4-BE49-F238E27FC236}">
                <a16:creationId xmlns:a16="http://schemas.microsoft.com/office/drawing/2014/main" id="{36C6895D-0878-B4B0-5C8A-96846D955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51" y="3056133"/>
            <a:ext cx="5399972" cy="34997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BFA016CC-F6C2-EB68-A464-F71213F6A63B}"/>
                  </a:ext>
                </a:extLst>
              </p:cNvPr>
              <p:cNvSpPr txBox="1"/>
              <p:nvPr/>
            </p:nvSpPr>
            <p:spPr>
              <a:xfrm>
                <a:off x="6013256" y="1445510"/>
                <a:ext cx="6178744" cy="5078313"/>
              </a:xfrm>
              <a:prstGeom prst="rect">
                <a:avLst/>
              </a:prstGeom>
              <a:noFill/>
            </p:spPr>
            <p:txBody>
              <a:bodyPr wrap="square">
                <a:spAutoFit/>
              </a:bodyPr>
              <a:lstStyle/>
              <a:p>
                <a:pPr algn="just"/>
                <a:r>
                  <a:rPr lang="it-IT" b="1" noProof="0">
                    <a:solidFill>
                      <a:schemeClr val="accent6">
                        <a:lumMod val="50000"/>
                      </a:schemeClr>
                    </a:solidFill>
                  </a:rPr>
                  <a:t>Test di Normalità</a:t>
                </a:r>
                <a:r>
                  <a:rPr lang="it-IT" noProof="0">
                    <a:solidFill>
                      <a:schemeClr val="accent6">
                        <a:lumMod val="50000"/>
                      </a:schemeClr>
                    </a:solidFill>
                  </a:rPr>
                  <a:t> (Shapiro Test):</a:t>
                </a:r>
              </a:p>
              <a:p>
                <a:pPr marL="285750" indent="-285750" algn="just">
                  <a:buFont typeface="Arial" panose="020B0604020202020204" pitchFamily="34" charset="0"/>
                  <a:buChar char="•"/>
                </a:pPr>
                <a:r>
                  <a:rPr lang="it-IT" b="1" noProof="0"/>
                  <a:t>Ipotesi Nulla (H0):</a:t>
                </a:r>
                <a:r>
                  <a:rPr lang="it-IT" noProof="0"/>
                  <a:t> i dati seguono una distribuzione gaussiana</a:t>
                </a:r>
              </a:p>
              <a:p>
                <a:pPr marL="285750" indent="-285750">
                  <a:buFont typeface="Arial" panose="020B0604020202020204" pitchFamily="34" charset="0"/>
                  <a:buChar char="•"/>
                </a:pPr>
                <a:r>
                  <a:rPr lang="it-IT" b="1" noProof="0"/>
                  <a:t>Ipotesi Alternativa (H1):</a:t>
                </a:r>
                <a:r>
                  <a:rPr lang="it-IT" noProof="0"/>
                  <a:t> i dati non seguono una distribuzione gaussiana</a:t>
                </a:r>
              </a:p>
              <a:p>
                <a:endParaRPr lang="it-IT" b="1" noProof="0"/>
              </a:p>
              <a:p>
                <a:r>
                  <a:rPr lang="it-IT" b="1" noProof="0">
                    <a:solidFill>
                      <a:schemeClr val="accent6">
                        <a:lumMod val="50000"/>
                      </a:schemeClr>
                    </a:solidFill>
                  </a:rPr>
                  <a:t>Risultati:</a:t>
                </a:r>
                <a:br>
                  <a:rPr lang="it-IT" b="1" noProof="0"/>
                </a:br>
                <a:r>
                  <a:rPr lang="it-IT"/>
                  <a:t>Il p-</a:t>
                </a:r>
                <a:r>
                  <a:rPr lang="it-IT" err="1"/>
                  <a:t>value</a:t>
                </a:r>
                <a:r>
                  <a:rPr lang="it-IT"/>
                  <a:t> è 0.0 &lt; 0,05. Quindi si rifiuta l'ipotesi nulla.</a:t>
                </a:r>
                <a14:m>
                  <m:oMath xmlns:m="http://schemas.openxmlformats.org/officeDocument/2006/math">
                    <m:r>
                      <a:rPr lang="it-IT" b="1" i="1" noProof="0" smtClean="0">
                        <a:latin typeface="Cambria Math" panose="02040503050406030204" pitchFamily="18" charset="0"/>
                      </a:rPr>
                      <m:t>→</m:t>
                    </m:r>
                  </m:oMath>
                </a14:m>
                <a:r>
                  <a:rPr lang="it-IT" b="1" noProof="0"/>
                  <a:t> </a:t>
                </a:r>
                <a:r>
                  <a:rPr lang="it-IT" noProof="0"/>
                  <a:t>Da entrambi i test si evince la </a:t>
                </a:r>
                <a:r>
                  <a:rPr lang="it-IT" b="1" noProof="0"/>
                  <a:t>Non-Normalità dei dati</a:t>
                </a:r>
              </a:p>
              <a:p>
                <a:endParaRPr lang="it-IT" b="1"/>
              </a:p>
              <a:p>
                <a:r>
                  <a:rPr lang="it-IT" b="1" noProof="0">
                    <a:solidFill>
                      <a:schemeClr val="accent6">
                        <a:lumMod val="50000"/>
                      </a:schemeClr>
                    </a:solidFill>
                  </a:rPr>
                  <a:t>Considerazioni:</a:t>
                </a:r>
              </a:p>
              <a:p>
                <a:r>
                  <a:rPr lang="it-IT" b="1"/>
                  <a:t>Nel nostro dataset</a:t>
                </a:r>
                <a:r>
                  <a:rPr lang="it-IT"/>
                  <a:t>, il test di Shapiro-Wilk ha evidenziato che i residui non sono normali, probabilmente a causa della distribuzione asimmetrica della variabile target (traffic_volume) e della presenza di outlier Questo significa che i p-</a:t>
                </a:r>
                <a:r>
                  <a:rPr lang="it-IT" err="1"/>
                  <a:t>value</a:t>
                </a:r>
                <a:r>
                  <a:rPr lang="it-IT"/>
                  <a:t> e gli intervalli di confidenza derivati da un modello OLS non sono affidabili. Tuttavia, </a:t>
                </a:r>
                <a:r>
                  <a:rPr lang="it-IT" b="1"/>
                  <a:t>per scopi predittivi</a:t>
                </a:r>
                <a:r>
                  <a:rPr lang="it-IT"/>
                  <a:t>, l’utilizzo di modelli regolarizzati come Ridge permette comunque di ottenere stime stabili e accurate, anche in presenza di residui non normali.</a:t>
                </a:r>
                <a:endParaRPr lang="it-IT" b="1" noProof="0"/>
              </a:p>
            </p:txBody>
          </p:sp>
        </mc:Choice>
        <mc:Fallback xmlns="">
          <p:sp>
            <p:nvSpPr>
              <p:cNvPr id="5" name="CasellaDiTesto 4">
                <a:extLst>
                  <a:ext uri="{FF2B5EF4-FFF2-40B4-BE49-F238E27FC236}">
                    <a16:creationId xmlns:a16="http://schemas.microsoft.com/office/drawing/2014/main" id="{BFA016CC-F6C2-EB68-A464-F71213F6A63B}"/>
                  </a:ext>
                </a:extLst>
              </p:cNvPr>
              <p:cNvSpPr txBox="1">
                <a:spLocks noRot="1" noChangeAspect="1" noMove="1" noResize="1" noEditPoints="1" noAdjustHandles="1" noChangeArrowheads="1" noChangeShapeType="1" noTextEdit="1"/>
              </p:cNvSpPr>
              <p:nvPr/>
            </p:nvSpPr>
            <p:spPr>
              <a:xfrm>
                <a:off x="6013256" y="1445510"/>
                <a:ext cx="6178744" cy="5078313"/>
              </a:xfrm>
              <a:prstGeom prst="rect">
                <a:avLst/>
              </a:prstGeom>
              <a:blipFill>
                <a:blip r:embed="rId3"/>
                <a:stretch>
                  <a:fillRect l="-789" t="-600" r="-1381" b="-960"/>
                </a:stretch>
              </a:blipFill>
            </p:spPr>
            <p:txBody>
              <a:bodyPr/>
              <a:lstStyle/>
              <a:p>
                <a:r>
                  <a:rPr lang="en-US">
                    <a:noFill/>
                  </a:rPr>
                  <a:t> </a:t>
                </a:r>
              </a:p>
            </p:txBody>
          </p:sp>
        </mc:Fallback>
      </mc:AlternateContent>
    </p:spTree>
    <p:extLst>
      <p:ext uri="{BB962C8B-B14F-4D97-AF65-F5344CB8AC3E}">
        <p14:creationId xmlns:p14="http://schemas.microsoft.com/office/powerpoint/2010/main" val="190063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18E0A-ED06-91A5-B602-46FB4D34CE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AA2652C-ED74-A195-8A32-85B551EFA18E}"/>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4087C17B-2FCD-A6B6-A8E2-0678C1940B64}"/>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9EDCA1D2-F504-F9F5-F728-28A2A54182CF}"/>
              </a:ext>
            </a:extLst>
          </p:cNvPr>
          <p:cNvSpPr txBox="1"/>
          <p:nvPr/>
        </p:nvSpPr>
        <p:spPr>
          <a:xfrm>
            <a:off x="384472" y="1655020"/>
            <a:ext cx="11353872" cy="4524315"/>
          </a:xfrm>
          <a:prstGeom prst="rect">
            <a:avLst/>
          </a:prstGeom>
          <a:noFill/>
        </p:spPr>
        <p:txBody>
          <a:bodyPr wrap="square">
            <a:spAutoFit/>
          </a:bodyPr>
          <a:lstStyle/>
          <a:p>
            <a:r>
              <a:rPr lang="it-IT"/>
              <a:t>Non deve esserci multicollinearità nei dati. La multicollinearità si verifica quando le variabili indipendenti sono troppo fortemente correlate tra loro.</a:t>
            </a:r>
          </a:p>
          <a:p>
            <a:endParaRPr lang="it-IT"/>
          </a:p>
          <a:p>
            <a:r>
              <a:rPr lang="it-IT" b="1"/>
              <a:t>Test di Multicollinearità</a:t>
            </a:r>
            <a:r>
              <a:rPr lang="it-IT"/>
              <a:t> - </a:t>
            </a:r>
            <a:r>
              <a:rPr lang="it-IT" err="1"/>
              <a:t>Variance</a:t>
            </a:r>
            <a:r>
              <a:rPr lang="it-IT"/>
              <a:t> </a:t>
            </a:r>
            <a:r>
              <a:rPr lang="it-IT" err="1"/>
              <a:t>Inflation</a:t>
            </a:r>
            <a:r>
              <a:rPr lang="it-IT"/>
              <a:t> </a:t>
            </a:r>
            <a:r>
              <a:rPr lang="it-IT" err="1"/>
              <a:t>Factor</a:t>
            </a:r>
            <a:r>
              <a:rPr lang="it-IT"/>
              <a:t> (VIF):</a:t>
            </a:r>
          </a:p>
          <a:p>
            <a:pPr marL="285750" indent="-285750">
              <a:buFont typeface="Arial" panose="020B0604020202020204" pitchFamily="34" charset="0"/>
              <a:buChar char="•"/>
            </a:pPr>
            <a:r>
              <a:rPr lang="it-IT" b="1"/>
              <a:t>VIF = 1</a:t>
            </a:r>
            <a:r>
              <a:rPr lang="it-IT"/>
              <a:t> → Nessuna correlazione</a:t>
            </a:r>
          </a:p>
          <a:p>
            <a:pPr marL="285750" indent="-285750">
              <a:buFont typeface="Arial" panose="020B0604020202020204" pitchFamily="34" charset="0"/>
              <a:buChar char="•"/>
            </a:pPr>
            <a:r>
              <a:rPr lang="it-IT" b="1"/>
              <a:t>VIF &lt; 5</a:t>
            </a:r>
            <a:r>
              <a:rPr lang="it-IT"/>
              <a:t> → Moderata</a:t>
            </a:r>
          </a:p>
          <a:p>
            <a:pPr marL="285750" indent="-285750">
              <a:buFont typeface="Arial" panose="020B0604020202020204" pitchFamily="34" charset="0"/>
              <a:buChar char="•"/>
            </a:pPr>
            <a:r>
              <a:rPr lang="it-IT" b="1"/>
              <a:t>VIF &gt; 5 e &lt; 10</a:t>
            </a:r>
            <a:r>
              <a:rPr lang="it-IT"/>
              <a:t> → Elevata</a:t>
            </a:r>
          </a:p>
          <a:p>
            <a:pPr marL="285750" indent="-285750">
              <a:buFont typeface="Arial" panose="020B0604020202020204" pitchFamily="34" charset="0"/>
              <a:buChar char="•"/>
            </a:pPr>
            <a:r>
              <a:rPr lang="it-IT" b="1"/>
              <a:t>VIF &gt; 10</a:t>
            </a:r>
            <a:r>
              <a:rPr lang="it-IT"/>
              <a:t> → Molto elevata — la variabile dovrebbe essere rimossa</a:t>
            </a:r>
          </a:p>
          <a:p>
            <a:endParaRPr lang="it-IT" noProof="0"/>
          </a:p>
          <a:p>
            <a:pPr algn="just"/>
            <a:r>
              <a:rPr lang="it-IT" b="1" noProof="0">
                <a:solidFill>
                  <a:schemeClr val="accent6">
                    <a:lumMod val="50000"/>
                  </a:schemeClr>
                </a:solidFill>
              </a:rPr>
              <a:t>Risultati:</a:t>
            </a:r>
            <a:endParaRPr lang="it-IT" sz="1700" b="1" noProof="0">
              <a:solidFill>
                <a:schemeClr val="accent6">
                  <a:lumMod val="50000"/>
                </a:schemeClr>
              </a:solidFill>
            </a:endParaRPr>
          </a:p>
          <a:p>
            <a:r>
              <a:rPr lang="it-IT"/>
              <a:t>L’analisi del VIF evidenzia la presenza di una moderata multicollinearità tra alcune variabili indipendenti, in particolare tra i termini di ritardo temporale. Sebbene un predittore presenti un VIF leggermente superiore alla soglia convenzionale di 5, il fenomeno risulta contenuto e non critico. L’adozione della regressione Ridge consente di mitigare gli effetti della multicollinearità, garantendo la stabilità delle stime e una migliore capacità di generalizzazione del modello.</a:t>
            </a:r>
          </a:p>
          <a:p>
            <a:br>
              <a:rPr lang="it-IT"/>
            </a:br>
            <a:endParaRPr lang="it-IT"/>
          </a:p>
        </p:txBody>
      </p:sp>
      <p:sp>
        <p:nvSpPr>
          <p:cNvPr id="8" name="Text 1">
            <a:extLst>
              <a:ext uri="{FF2B5EF4-FFF2-40B4-BE49-F238E27FC236}">
                <a16:creationId xmlns:a16="http://schemas.microsoft.com/office/drawing/2014/main" id="{F393EB5F-36A0-1095-803A-ED1B63E3DDED}"/>
              </a:ext>
            </a:extLst>
          </p:cNvPr>
          <p:cNvSpPr/>
          <p:nvPr/>
        </p:nvSpPr>
        <p:spPr>
          <a:xfrm>
            <a:off x="384472" y="1308191"/>
            <a:ext cx="4943376" cy="274638"/>
          </a:xfrm>
          <a:prstGeom prst="rect">
            <a:avLst/>
          </a:prstGeom>
          <a:noFill/>
          <a:ln/>
        </p:spPr>
        <p:txBody>
          <a:bodyPr wrap="none" lIns="0" tIns="0" rIns="0" bIns="0" rtlCol="0" anchor="t"/>
          <a:lstStyle/>
          <a:p>
            <a:r>
              <a:rPr lang="it-IT">
                <a:solidFill>
                  <a:schemeClr val="accent6">
                    <a:lumMod val="50000"/>
                  </a:schemeClr>
                </a:solidFill>
              </a:rPr>
              <a:t>3</a:t>
            </a:r>
            <a:r>
              <a:rPr lang="it-IT" noProof="0">
                <a:solidFill>
                  <a:schemeClr val="accent6">
                    <a:lumMod val="50000"/>
                  </a:schemeClr>
                </a:solidFill>
              </a:rPr>
              <a:t> – Multicollinearità</a:t>
            </a:r>
          </a:p>
        </p:txBody>
      </p:sp>
      <p:pic>
        <p:nvPicPr>
          <p:cNvPr id="5" name="Immagine 4" descr="Immagine che contiene testo, Carattere, schermata&#10;&#10;Il contenuto generato dall'IA potrebbe non essere corretto.">
            <a:extLst>
              <a:ext uri="{FF2B5EF4-FFF2-40B4-BE49-F238E27FC236}">
                <a16:creationId xmlns:a16="http://schemas.microsoft.com/office/drawing/2014/main" id="{53157ECE-8600-7844-6601-DB7BF7BF41F9}"/>
              </a:ext>
            </a:extLst>
          </p:cNvPr>
          <p:cNvPicPr>
            <a:picLocks noChangeAspect="1"/>
          </p:cNvPicPr>
          <p:nvPr/>
        </p:nvPicPr>
        <p:blipFill>
          <a:blip r:embed="rId2"/>
          <a:stretch>
            <a:fillRect/>
          </a:stretch>
        </p:blipFill>
        <p:spPr>
          <a:xfrm>
            <a:off x="7616608" y="2411288"/>
            <a:ext cx="3105583" cy="1781424"/>
          </a:xfrm>
          <a:prstGeom prst="rect">
            <a:avLst/>
          </a:prstGeom>
        </p:spPr>
      </p:pic>
    </p:spTree>
    <p:extLst>
      <p:ext uri="{BB962C8B-B14F-4D97-AF65-F5344CB8AC3E}">
        <p14:creationId xmlns:p14="http://schemas.microsoft.com/office/powerpoint/2010/main" val="47591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21FE3-7E6E-DA98-91D6-384A16B563A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8CD25F0-787C-4776-1568-72FDF3932B7D}"/>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D9BB4115-CDC5-DFD6-9397-DDF7CD9E4207}"/>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31BE1110-6F74-77A8-226B-9CC5EA90B37E}"/>
              </a:ext>
            </a:extLst>
          </p:cNvPr>
          <p:cNvSpPr txBox="1"/>
          <p:nvPr/>
        </p:nvSpPr>
        <p:spPr>
          <a:xfrm>
            <a:off x="384472" y="1655020"/>
            <a:ext cx="11353872" cy="3139321"/>
          </a:xfrm>
          <a:prstGeom prst="rect">
            <a:avLst/>
          </a:prstGeom>
          <a:noFill/>
        </p:spPr>
        <p:txBody>
          <a:bodyPr wrap="square">
            <a:spAutoFit/>
          </a:bodyPr>
          <a:lstStyle/>
          <a:p>
            <a:r>
              <a:rPr lang="it-IT" noProof="0"/>
              <a:t>L'autocorrelazione si verifica quando i residui non sono indipendenti tra loro. Non dovrebbe esserci autocorrelazione.</a:t>
            </a:r>
          </a:p>
          <a:p>
            <a:endParaRPr lang="it-IT" noProof="0"/>
          </a:p>
          <a:p>
            <a:r>
              <a:rPr lang="it-IT" b="1" noProof="0"/>
              <a:t>Test di Autocorrelazione</a:t>
            </a:r>
            <a:r>
              <a:rPr lang="it-IT" noProof="0"/>
              <a:t> (</a:t>
            </a:r>
            <a:r>
              <a:rPr lang="it-IT" noProof="0" err="1"/>
              <a:t>Breusch-Godrey</a:t>
            </a:r>
            <a:r>
              <a:rPr lang="it-IT" noProof="0"/>
              <a:t>):</a:t>
            </a:r>
          </a:p>
          <a:p>
            <a:pPr marL="285750" indent="-285750">
              <a:buFont typeface="Arial" panose="020B0604020202020204" pitchFamily="34" charset="0"/>
              <a:buChar char="•"/>
            </a:pPr>
            <a:r>
              <a:rPr lang="it-IT" b="1" noProof="0"/>
              <a:t>Ipotesi Nulla (H0):</a:t>
            </a:r>
            <a:r>
              <a:rPr lang="it-IT" noProof="0"/>
              <a:t> nessuna autocorrelazione significativa</a:t>
            </a:r>
          </a:p>
          <a:p>
            <a:pPr marL="285750" indent="-285750">
              <a:buFont typeface="Arial" panose="020B0604020202020204" pitchFamily="34" charset="0"/>
              <a:buChar char="•"/>
            </a:pPr>
            <a:r>
              <a:rPr lang="it-IT" b="1" noProof="0"/>
              <a:t>Ipotesi Alternativa (H1):</a:t>
            </a:r>
            <a:r>
              <a:rPr lang="it-IT" noProof="0"/>
              <a:t> non si escludono autocorrelazioni</a:t>
            </a:r>
          </a:p>
          <a:p>
            <a:pPr marL="285750" indent="-285750">
              <a:buFont typeface="Arial" panose="020B0604020202020204" pitchFamily="34" charset="0"/>
              <a:buChar char="•"/>
            </a:pPr>
            <a:endParaRPr lang="it-IT"/>
          </a:p>
          <a:p>
            <a:pPr marL="285750" indent="-285750">
              <a:buFont typeface="Arial" panose="020B0604020202020204" pitchFamily="34" charset="0"/>
              <a:buChar char="•"/>
            </a:pPr>
            <a:endParaRPr lang="it-IT" noProof="0"/>
          </a:p>
          <a:p>
            <a:r>
              <a:rPr lang="it-IT"/>
              <a:t>Nel nostro dataset, il test </a:t>
            </a:r>
            <a:r>
              <a:rPr lang="it-IT" err="1"/>
              <a:t>Breusch</a:t>
            </a:r>
            <a:r>
              <a:rPr lang="it-IT"/>
              <a:t>-Godfrey ha evidenziato autocorrelazione dei residui. Questo era prevedibile vista la natura temporale della serie e l’uso di variabili lag. L’adozione di Ridge e di cross-</a:t>
            </a:r>
            <a:r>
              <a:rPr lang="it-IT" err="1"/>
              <a:t>validation</a:t>
            </a:r>
            <a:r>
              <a:rPr lang="it-IT"/>
              <a:t> temporale garantisce comunque stime stabili e predizioni affidabili, pur riconoscendo le limitazioni per l’inferenza statistica classica.</a:t>
            </a:r>
          </a:p>
          <a:p>
            <a:endParaRPr lang="it-IT" noProof="0"/>
          </a:p>
        </p:txBody>
      </p:sp>
      <p:sp>
        <p:nvSpPr>
          <p:cNvPr id="8" name="Text 1">
            <a:extLst>
              <a:ext uri="{FF2B5EF4-FFF2-40B4-BE49-F238E27FC236}">
                <a16:creationId xmlns:a16="http://schemas.microsoft.com/office/drawing/2014/main" id="{13A213EA-745E-4D66-A05B-961314EE8A9E}"/>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4 – Autocorrelazione</a:t>
            </a:r>
          </a:p>
        </p:txBody>
      </p:sp>
    </p:spTree>
    <p:extLst>
      <p:ext uri="{BB962C8B-B14F-4D97-AF65-F5344CB8AC3E}">
        <p14:creationId xmlns:p14="http://schemas.microsoft.com/office/powerpoint/2010/main" val="39708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D9B92-A669-4793-7E64-6B5DDF9250E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8405A4B-76B3-C048-1BDB-D072FFC3DAA8}"/>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890E91F8-C96F-5F0D-D968-9F6E01A82A2D}"/>
              </a:ext>
            </a:extLst>
          </p:cNvPr>
          <p:cNvSpPr/>
          <p:nvPr/>
        </p:nvSpPr>
        <p:spPr>
          <a:xfrm>
            <a:off x="384472" y="689372"/>
            <a:ext cx="5711527"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di Regressione Lineare – Validazione delle Assunzioni	</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15AF2690-22C0-781E-2974-D01A1EA5FA83}"/>
              </a:ext>
            </a:extLst>
          </p:cNvPr>
          <p:cNvSpPr txBox="1"/>
          <p:nvPr/>
        </p:nvSpPr>
        <p:spPr>
          <a:xfrm>
            <a:off x="384472" y="1655020"/>
            <a:ext cx="11353872" cy="2308324"/>
          </a:xfrm>
          <a:prstGeom prst="rect">
            <a:avLst/>
          </a:prstGeom>
          <a:noFill/>
        </p:spPr>
        <p:txBody>
          <a:bodyPr wrap="square">
            <a:spAutoFit/>
          </a:bodyPr>
          <a:lstStyle/>
          <a:p>
            <a:r>
              <a:rPr lang="it-IT"/>
              <a:t>I residui dovrebbero avere varianza costante lungo tutta la retta di regressione.</a:t>
            </a:r>
          </a:p>
          <a:p>
            <a:endParaRPr lang="it-IT" noProof="0"/>
          </a:p>
          <a:p>
            <a:r>
              <a:rPr lang="it-IT" b="1"/>
              <a:t>Test di Omoscedasticità</a:t>
            </a:r>
            <a:r>
              <a:rPr lang="it-IT"/>
              <a:t> (</a:t>
            </a:r>
            <a:r>
              <a:rPr lang="it-IT" err="1"/>
              <a:t>Goldfeld</a:t>
            </a:r>
            <a:r>
              <a:rPr lang="it-IT"/>
              <a:t>-Quandt Test):</a:t>
            </a:r>
          </a:p>
          <a:p>
            <a:pPr marL="285750" indent="-285750">
              <a:buFont typeface="Arial" panose="020B0604020202020204" pitchFamily="34" charset="0"/>
              <a:buChar char="•"/>
            </a:pPr>
            <a:r>
              <a:rPr lang="it-IT" b="1"/>
              <a:t>Ipotesi Nulla (H0):</a:t>
            </a:r>
            <a:r>
              <a:rPr lang="it-IT"/>
              <a:t> i dati sono </a:t>
            </a:r>
            <a:r>
              <a:rPr lang="it-IT" err="1"/>
              <a:t>omoscedastici</a:t>
            </a:r>
            <a:r>
              <a:rPr lang="it-IT"/>
              <a:t> (varianza uniforme)</a:t>
            </a:r>
          </a:p>
          <a:p>
            <a:pPr marL="285750" indent="-285750">
              <a:buFont typeface="Arial" panose="020B0604020202020204" pitchFamily="34" charset="0"/>
              <a:buChar char="•"/>
            </a:pPr>
            <a:r>
              <a:rPr lang="it-IT" b="1"/>
              <a:t>Ipotesi Alternativa (H1):</a:t>
            </a:r>
            <a:r>
              <a:rPr lang="it-IT"/>
              <a:t> i dati sono </a:t>
            </a:r>
            <a:r>
              <a:rPr lang="it-IT" err="1"/>
              <a:t>eteroscedastici</a:t>
            </a:r>
            <a:r>
              <a:rPr lang="it-IT"/>
              <a:t> (varianza non uniforme)</a:t>
            </a:r>
          </a:p>
          <a:p>
            <a:endParaRPr lang="it-IT" noProof="0"/>
          </a:p>
          <a:p>
            <a:pPr algn="just"/>
            <a:r>
              <a:rPr lang="it-IT" b="1" noProof="0">
                <a:solidFill>
                  <a:schemeClr val="accent6">
                    <a:lumMod val="50000"/>
                  </a:schemeClr>
                </a:solidFill>
              </a:rPr>
              <a:t>Risultati:</a:t>
            </a:r>
            <a:endParaRPr lang="it-IT" sz="1700" b="1" noProof="0">
              <a:solidFill>
                <a:schemeClr val="accent6">
                  <a:lumMod val="50000"/>
                </a:schemeClr>
              </a:solidFill>
            </a:endParaRPr>
          </a:p>
          <a:p>
            <a:r>
              <a:rPr lang="it-IT"/>
              <a:t>In questo caso l'ipotesi nulla è rigettata, cioè i dati sono Omoschedastici</a:t>
            </a:r>
          </a:p>
        </p:txBody>
      </p:sp>
      <p:sp>
        <p:nvSpPr>
          <p:cNvPr id="8" name="Text 1">
            <a:extLst>
              <a:ext uri="{FF2B5EF4-FFF2-40B4-BE49-F238E27FC236}">
                <a16:creationId xmlns:a16="http://schemas.microsoft.com/office/drawing/2014/main" id="{9BF22238-1A90-69A9-DA75-B53F2866F880}"/>
              </a:ext>
            </a:extLst>
          </p:cNvPr>
          <p:cNvSpPr/>
          <p:nvPr/>
        </p:nvSpPr>
        <p:spPr>
          <a:xfrm>
            <a:off x="384472" y="1308191"/>
            <a:ext cx="4943376" cy="274638"/>
          </a:xfrm>
          <a:prstGeom prst="rect">
            <a:avLst/>
          </a:prstGeom>
          <a:noFill/>
          <a:ln/>
        </p:spPr>
        <p:txBody>
          <a:bodyPr wrap="none" lIns="0" tIns="0" rIns="0" bIns="0" rtlCol="0" anchor="t"/>
          <a:lstStyle/>
          <a:p>
            <a:r>
              <a:rPr lang="it-IT">
                <a:solidFill>
                  <a:schemeClr val="accent6">
                    <a:lumMod val="50000"/>
                  </a:schemeClr>
                </a:solidFill>
              </a:rPr>
              <a:t>5</a:t>
            </a:r>
            <a:r>
              <a:rPr lang="it-IT" noProof="0">
                <a:solidFill>
                  <a:schemeClr val="accent6">
                    <a:lumMod val="50000"/>
                  </a:schemeClr>
                </a:solidFill>
              </a:rPr>
              <a:t> – Omoschedasticità</a:t>
            </a:r>
          </a:p>
        </p:txBody>
      </p:sp>
    </p:spTree>
    <p:extLst>
      <p:ext uri="{BB962C8B-B14F-4D97-AF65-F5344CB8AC3E}">
        <p14:creationId xmlns:p14="http://schemas.microsoft.com/office/powerpoint/2010/main" val="367180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4E257-7579-BE8B-4DC8-0E284A2DB4C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28F6755-E3E8-F167-1012-F7F9805CEFF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79781991-EFC5-5A33-6EAC-162369998A8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Decision Tree</a:t>
            </a:r>
            <a:endParaRPr lang="it-IT" sz="1708" noProof="0">
              <a:solidFill>
                <a:schemeClr val="accent6">
                  <a:lumMod val="50000"/>
                </a:schemeClr>
              </a:solidFill>
              <a:latin typeface="+mj-lt"/>
            </a:endParaRPr>
          </a:p>
        </p:txBody>
      </p:sp>
      <p:sp>
        <p:nvSpPr>
          <p:cNvPr id="8" name="Text 1">
            <a:extLst>
              <a:ext uri="{FF2B5EF4-FFF2-40B4-BE49-F238E27FC236}">
                <a16:creationId xmlns:a16="http://schemas.microsoft.com/office/drawing/2014/main" id="{A8FBBBA5-918D-7228-DC15-0B674782B04B}"/>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Pipeline</a:t>
            </a:r>
          </a:p>
        </p:txBody>
      </p:sp>
      <p:sp>
        <p:nvSpPr>
          <p:cNvPr id="7" name="CasellaDiTesto 6">
            <a:extLst>
              <a:ext uri="{FF2B5EF4-FFF2-40B4-BE49-F238E27FC236}">
                <a16:creationId xmlns:a16="http://schemas.microsoft.com/office/drawing/2014/main" id="{C4D4E7F2-2A19-10DC-23B1-90CCE26B5C68}"/>
              </a:ext>
            </a:extLst>
          </p:cNvPr>
          <p:cNvSpPr txBox="1"/>
          <p:nvPr/>
        </p:nvSpPr>
        <p:spPr>
          <a:xfrm>
            <a:off x="384472" y="1720840"/>
            <a:ext cx="11342472" cy="4801314"/>
          </a:xfrm>
          <a:prstGeom prst="rect">
            <a:avLst/>
          </a:prstGeom>
          <a:noFill/>
        </p:spPr>
        <p:txBody>
          <a:bodyPr wrap="square">
            <a:spAutoFit/>
          </a:bodyPr>
          <a:lstStyle/>
          <a:p>
            <a:pPr algn="just"/>
            <a:r>
              <a:rPr lang="it-IT" noProof="0"/>
              <a:t>Dopo l’analisi del modello lineare, introduciamo il </a:t>
            </a:r>
            <a:r>
              <a:rPr lang="it-IT" b="1" noProof="0"/>
              <a:t>Decision Tree Model</a:t>
            </a:r>
            <a:r>
              <a:rPr lang="it-IT" noProof="0"/>
              <a:t>, utilizzato come primo approccio non lineare al problema:</a:t>
            </a:r>
          </a:p>
          <a:p>
            <a:pPr algn="just"/>
            <a:endParaRPr lang="it-IT" noProof="0"/>
          </a:p>
          <a:p>
            <a:pPr marL="285750" indent="-285750" algn="just">
              <a:buFontTx/>
              <a:buChar char="-"/>
            </a:pPr>
            <a:r>
              <a:rPr lang="it-IT" noProof="0"/>
              <a:t>Il dataset è stato inizialmente suddiviso in </a:t>
            </a:r>
            <a:r>
              <a:rPr lang="it-IT" b="1" noProof="0"/>
              <a:t>training set</a:t>
            </a:r>
            <a:r>
              <a:rPr lang="it-IT" noProof="0"/>
              <a:t> e </a:t>
            </a:r>
            <a:r>
              <a:rPr lang="it-IT" b="1" noProof="0"/>
              <a:t>test set </a:t>
            </a:r>
            <a:r>
              <a:rPr lang="it-IT" noProof="0"/>
              <a:t>(abbiamo utilizzato la stessa strategia di splittaggio vista precedentemente), in particolar modo La dimensione del test set è stata fissata ad </a:t>
            </a:r>
            <a:r>
              <a:rPr lang="it-IT" b="1" noProof="0"/>
              <a:t>un anno </a:t>
            </a:r>
            <a:r>
              <a:rPr lang="it-IT" noProof="0"/>
              <a:t>e rappresenta il periodo 01/10/2017 - 30/09/2018, così da evitare qualsiasi forma di </a:t>
            </a:r>
            <a:r>
              <a:rPr lang="it-IT" i="1" noProof="0"/>
              <a:t>data leakage</a:t>
            </a:r>
            <a:r>
              <a:rPr lang="it-IT" noProof="0"/>
              <a:t>. </a:t>
            </a:r>
          </a:p>
          <a:p>
            <a:pPr algn="just"/>
            <a:endParaRPr lang="it-IT" noProof="0"/>
          </a:p>
          <a:p>
            <a:pPr marL="285750" indent="-285750" algn="just">
              <a:buFontTx/>
              <a:buChar char="-"/>
            </a:pPr>
            <a:r>
              <a:rPr lang="it-IT" noProof="0"/>
              <a:t>Tutte le operazioni di preprocessing — inclusa la codifica delle variabili categoriali — sono state integrate all’interno di una </a:t>
            </a:r>
            <a:r>
              <a:rPr lang="it-IT" b="1" noProof="0"/>
              <a:t>pipeline</a:t>
            </a:r>
            <a:r>
              <a:rPr lang="it-IT" noProof="0"/>
              <a:t>.</a:t>
            </a:r>
          </a:p>
          <a:p>
            <a:pPr algn="just"/>
            <a:endParaRPr lang="it-IT" noProof="0"/>
          </a:p>
          <a:p>
            <a:pPr marL="285750" indent="-285750" algn="just">
              <a:buFontTx/>
              <a:buChar char="-"/>
            </a:pPr>
            <a:r>
              <a:rPr lang="it-IT" noProof="0"/>
              <a:t>In una prima fase, il modello ad albero viene addestrato utilizzando i </a:t>
            </a:r>
            <a:r>
              <a:rPr lang="it-IT" b="1" noProof="0"/>
              <a:t>parametri di default</a:t>
            </a:r>
            <a:r>
              <a:rPr lang="it-IT" noProof="0"/>
              <a:t>, al fine di ottenere una valutazione preliminare delle sue prestazioni. Le metriche di valutazione vengono quindi calcolate sul test set e utilizzate come riferimento (</a:t>
            </a:r>
            <a:r>
              <a:rPr lang="it-IT" i="1" noProof="0"/>
              <a:t>baseline</a:t>
            </a:r>
            <a:r>
              <a:rPr lang="it-IT" noProof="0"/>
              <a:t>).</a:t>
            </a:r>
          </a:p>
          <a:p>
            <a:pPr marL="285750" indent="-285750" algn="just">
              <a:buFontTx/>
              <a:buChar char="-"/>
            </a:pPr>
            <a:endParaRPr lang="it-IT" noProof="0"/>
          </a:p>
          <a:p>
            <a:pPr marL="285750" indent="-285750" algn="just">
              <a:buFontTx/>
              <a:buChar char="-"/>
            </a:pPr>
            <a:r>
              <a:rPr lang="it-IT" noProof="0"/>
              <a:t>In una seconda fase viene effettuata una procedura di </a:t>
            </a:r>
            <a:r>
              <a:rPr lang="it-IT" b="1" noProof="0" err="1"/>
              <a:t>Grid</a:t>
            </a:r>
            <a:r>
              <a:rPr lang="it-IT" b="1" noProof="0"/>
              <a:t> </a:t>
            </a:r>
            <a:r>
              <a:rPr lang="it-IT" b="1" noProof="0" err="1"/>
              <a:t>Search</a:t>
            </a:r>
            <a:r>
              <a:rPr lang="it-IT" noProof="0"/>
              <a:t> per l’ottimizzazione degli </a:t>
            </a:r>
            <a:r>
              <a:rPr lang="it-IT" noProof="0" err="1"/>
              <a:t>iperparametri</a:t>
            </a:r>
            <a:r>
              <a:rPr lang="it-IT" noProof="0"/>
              <a:t> principali del modello. Il Decision Tree ottimizzato viene quindi nuovamente addestrato sulla base dei migliori parametri individuati e rivalutato sulle stesse metriche, consentendo un confronto diretto tra il modello base e quello ottimizzato.</a:t>
            </a:r>
          </a:p>
        </p:txBody>
      </p:sp>
    </p:spTree>
    <p:extLst>
      <p:ext uri="{BB962C8B-B14F-4D97-AF65-F5344CB8AC3E}">
        <p14:creationId xmlns:p14="http://schemas.microsoft.com/office/powerpoint/2010/main" val="23518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1C5BA-5191-9C19-66A6-4262CC3F5D3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C83B9B9-F8DD-F6AC-93EE-8BDA78FD6F18}"/>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69E5C972-D0F5-DDDE-9E73-C8805153FB0E}"/>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Decision Tree</a:t>
            </a:r>
            <a:endParaRPr lang="it-IT" sz="1708" noProof="0">
              <a:solidFill>
                <a:schemeClr val="accent6">
                  <a:lumMod val="50000"/>
                </a:schemeClr>
              </a:solidFill>
              <a:latin typeface="+mj-lt"/>
            </a:endParaRPr>
          </a:p>
        </p:txBody>
      </p:sp>
      <p:sp>
        <p:nvSpPr>
          <p:cNvPr id="4" name="CasellaDiTesto 3">
            <a:extLst>
              <a:ext uri="{FF2B5EF4-FFF2-40B4-BE49-F238E27FC236}">
                <a16:creationId xmlns:a16="http://schemas.microsoft.com/office/drawing/2014/main" id="{ACAB9D70-7485-C7C9-E9E2-8FDBA618BE28}"/>
              </a:ext>
            </a:extLst>
          </p:cNvPr>
          <p:cNvSpPr txBox="1"/>
          <p:nvPr/>
        </p:nvSpPr>
        <p:spPr>
          <a:xfrm>
            <a:off x="260883" y="1171885"/>
            <a:ext cx="11670234" cy="369332"/>
          </a:xfrm>
          <a:prstGeom prst="rect">
            <a:avLst/>
          </a:prstGeom>
          <a:noFill/>
        </p:spPr>
        <p:txBody>
          <a:bodyPr wrap="square">
            <a:spAutoFit/>
          </a:bodyPr>
          <a:lstStyle/>
          <a:p>
            <a:pPr algn="just"/>
            <a:r>
              <a:rPr lang="it-IT" noProof="0">
                <a:solidFill>
                  <a:schemeClr val="accent6">
                    <a:lumMod val="50000"/>
                  </a:schemeClr>
                </a:solidFill>
              </a:rPr>
              <a:t>Prima fase</a:t>
            </a:r>
            <a:r>
              <a:rPr lang="it-IT" sz="1600" noProof="0"/>
              <a:t>: </a:t>
            </a:r>
            <a:r>
              <a:rPr lang="it-IT" noProof="0">
                <a:solidFill>
                  <a:schemeClr val="accent6">
                    <a:lumMod val="50000"/>
                  </a:schemeClr>
                </a:solidFill>
              </a:rPr>
              <a:t>addestramento del modello senza alcun </a:t>
            </a:r>
            <a:r>
              <a:rPr lang="it-IT" noProof="0" err="1">
                <a:solidFill>
                  <a:schemeClr val="accent6">
                    <a:lumMod val="50000"/>
                  </a:schemeClr>
                </a:solidFill>
              </a:rPr>
              <a:t>iperparametro</a:t>
            </a:r>
            <a:r>
              <a:rPr lang="it-IT" noProof="0">
                <a:solidFill>
                  <a:schemeClr val="accent6">
                    <a:lumMod val="50000"/>
                  </a:schemeClr>
                </a:solidFill>
              </a:rPr>
              <a:t> e verifica delle metriche</a:t>
            </a:r>
            <a:endParaRPr lang="it-IT" sz="1600" noProof="0">
              <a:solidFill>
                <a:schemeClr val="accent6">
                  <a:lumMod val="50000"/>
                </a:schemeClr>
              </a:solidFill>
            </a:endParaRPr>
          </a:p>
        </p:txBody>
      </p:sp>
      <p:pic>
        <p:nvPicPr>
          <p:cNvPr id="6" name="Immagine 5" descr="Immagine che contiene testo, Carattere, bianco&#10;&#10;Il contenuto generato dall'IA potrebbe non essere corretto.">
            <a:extLst>
              <a:ext uri="{FF2B5EF4-FFF2-40B4-BE49-F238E27FC236}">
                <a16:creationId xmlns:a16="http://schemas.microsoft.com/office/drawing/2014/main" id="{41126CC4-9058-075F-4DEC-2025FDBC430F}"/>
              </a:ext>
            </a:extLst>
          </p:cNvPr>
          <p:cNvPicPr>
            <a:picLocks noChangeAspect="1"/>
          </p:cNvPicPr>
          <p:nvPr/>
        </p:nvPicPr>
        <p:blipFill>
          <a:blip r:embed="rId2"/>
          <a:stretch>
            <a:fillRect/>
          </a:stretch>
        </p:blipFill>
        <p:spPr>
          <a:xfrm>
            <a:off x="384472" y="1783139"/>
            <a:ext cx="4096322" cy="809738"/>
          </a:xfrm>
          <a:prstGeom prst="rect">
            <a:avLst/>
          </a:prstGeom>
        </p:spPr>
      </p:pic>
      <p:sp>
        <p:nvSpPr>
          <p:cNvPr id="8" name="CasellaDiTesto 7">
            <a:extLst>
              <a:ext uri="{FF2B5EF4-FFF2-40B4-BE49-F238E27FC236}">
                <a16:creationId xmlns:a16="http://schemas.microsoft.com/office/drawing/2014/main" id="{A2F9892B-26DC-9A32-AE24-5FB0EFBDB80C}"/>
              </a:ext>
            </a:extLst>
          </p:cNvPr>
          <p:cNvSpPr txBox="1"/>
          <p:nvPr/>
        </p:nvSpPr>
        <p:spPr>
          <a:xfrm>
            <a:off x="260883" y="2834799"/>
            <a:ext cx="11670234" cy="369332"/>
          </a:xfrm>
          <a:prstGeom prst="rect">
            <a:avLst/>
          </a:prstGeom>
          <a:noFill/>
        </p:spPr>
        <p:txBody>
          <a:bodyPr wrap="square">
            <a:spAutoFit/>
          </a:bodyPr>
          <a:lstStyle/>
          <a:p>
            <a:pPr algn="just"/>
            <a:r>
              <a:rPr lang="it-IT" noProof="0">
                <a:solidFill>
                  <a:schemeClr val="accent6">
                    <a:lumMod val="50000"/>
                  </a:schemeClr>
                </a:solidFill>
              </a:rPr>
              <a:t>Seconda fase</a:t>
            </a:r>
            <a:r>
              <a:rPr lang="it-IT" sz="1600" noProof="0"/>
              <a:t>: </a:t>
            </a:r>
            <a:r>
              <a:rPr lang="it-IT" noProof="0" err="1">
                <a:solidFill>
                  <a:schemeClr val="accent6">
                    <a:lumMod val="50000"/>
                  </a:schemeClr>
                </a:solidFill>
              </a:rPr>
              <a:t>Grid</a:t>
            </a:r>
            <a:r>
              <a:rPr lang="it-IT" noProof="0">
                <a:solidFill>
                  <a:schemeClr val="accent6">
                    <a:lumMod val="50000"/>
                  </a:schemeClr>
                </a:solidFill>
              </a:rPr>
              <a:t> </a:t>
            </a:r>
            <a:r>
              <a:rPr lang="it-IT" noProof="0" err="1">
                <a:solidFill>
                  <a:schemeClr val="accent6">
                    <a:lumMod val="50000"/>
                  </a:schemeClr>
                </a:solidFill>
              </a:rPr>
              <a:t>Search</a:t>
            </a:r>
            <a:r>
              <a:rPr lang="it-IT" noProof="0">
                <a:solidFill>
                  <a:schemeClr val="accent6">
                    <a:lumMod val="50000"/>
                  </a:schemeClr>
                </a:solidFill>
              </a:rPr>
              <a:t> per la ricerca degli </a:t>
            </a:r>
            <a:r>
              <a:rPr lang="it-IT" noProof="0" err="1">
                <a:solidFill>
                  <a:schemeClr val="accent6">
                    <a:lumMod val="50000"/>
                  </a:schemeClr>
                </a:solidFill>
              </a:rPr>
              <a:t>Iperparametri</a:t>
            </a:r>
            <a:r>
              <a:rPr lang="it-IT" noProof="0">
                <a:solidFill>
                  <a:schemeClr val="accent6">
                    <a:lumMod val="50000"/>
                  </a:schemeClr>
                </a:solidFill>
              </a:rPr>
              <a:t>, addestramento e verifica delle metriche</a:t>
            </a:r>
            <a:endParaRPr lang="it-IT" sz="1600" noProof="0">
              <a:solidFill>
                <a:schemeClr val="accent6">
                  <a:lumMod val="50000"/>
                </a:schemeClr>
              </a:solidFill>
            </a:endParaRPr>
          </a:p>
        </p:txBody>
      </p:sp>
      <p:pic>
        <p:nvPicPr>
          <p:cNvPr id="10" name="Immagine 9">
            <a:extLst>
              <a:ext uri="{FF2B5EF4-FFF2-40B4-BE49-F238E27FC236}">
                <a16:creationId xmlns:a16="http://schemas.microsoft.com/office/drawing/2014/main" id="{8E4DF386-D026-112A-8787-C44E21435985}"/>
              </a:ext>
            </a:extLst>
          </p:cNvPr>
          <p:cNvPicPr>
            <a:picLocks noChangeAspect="1"/>
          </p:cNvPicPr>
          <p:nvPr/>
        </p:nvPicPr>
        <p:blipFill>
          <a:blip r:embed="rId3"/>
          <a:stretch>
            <a:fillRect/>
          </a:stretch>
        </p:blipFill>
        <p:spPr>
          <a:xfrm>
            <a:off x="384472" y="3318455"/>
            <a:ext cx="4335720" cy="3035004"/>
          </a:xfrm>
          <a:prstGeom prst="rect">
            <a:avLst/>
          </a:prstGeom>
        </p:spPr>
      </p:pic>
      <p:sp>
        <p:nvSpPr>
          <p:cNvPr id="11" name="CasellaDiTesto 10">
            <a:extLst>
              <a:ext uri="{FF2B5EF4-FFF2-40B4-BE49-F238E27FC236}">
                <a16:creationId xmlns:a16="http://schemas.microsoft.com/office/drawing/2014/main" id="{5A9EEF1D-3C8D-14EB-8CC7-5C2C7F207278}"/>
              </a:ext>
            </a:extLst>
          </p:cNvPr>
          <p:cNvSpPr txBox="1"/>
          <p:nvPr/>
        </p:nvSpPr>
        <p:spPr>
          <a:xfrm>
            <a:off x="5906166" y="3797521"/>
            <a:ext cx="5371434" cy="1138773"/>
          </a:xfrm>
          <a:prstGeom prst="rect">
            <a:avLst/>
          </a:prstGeom>
          <a:noFill/>
        </p:spPr>
        <p:txBody>
          <a:bodyPr wrap="square">
            <a:spAutoFit/>
          </a:bodyPr>
          <a:lstStyle/>
          <a:p>
            <a:pPr algn="just"/>
            <a:r>
              <a:rPr lang="it-IT" sz="1700" noProof="0"/>
              <a:t>Dalla </a:t>
            </a:r>
            <a:r>
              <a:rPr lang="it-IT" sz="1700" noProof="0" err="1"/>
              <a:t>Grid</a:t>
            </a:r>
            <a:r>
              <a:rPr lang="it-IT" sz="1700" noProof="0"/>
              <a:t> </a:t>
            </a:r>
            <a:r>
              <a:rPr lang="it-IT" sz="1700" noProof="0" err="1"/>
              <a:t>Search</a:t>
            </a:r>
            <a:r>
              <a:rPr lang="it-IT" sz="1700" noProof="0"/>
              <a:t> abbiamo ottenuto che la </a:t>
            </a:r>
            <a:r>
              <a:rPr lang="it-IT" sz="1700" b="1" noProof="0"/>
              <a:t>massima profondità ottimale</a:t>
            </a:r>
            <a:r>
              <a:rPr lang="it-IT" sz="1700" noProof="0"/>
              <a:t> è 1</a:t>
            </a:r>
            <a:r>
              <a:rPr lang="it-IT" sz="1700"/>
              <a:t>3 e il </a:t>
            </a:r>
            <a:r>
              <a:rPr lang="it-IT" sz="1700" b="1"/>
              <a:t>valore minimo di campioni per i nodi foglia è 10</a:t>
            </a:r>
            <a:r>
              <a:rPr lang="it-IT" sz="1700" noProof="0"/>
              <a:t>. Settiamo gli </a:t>
            </a:r>
            <a:r>
              <a:rPr lang="it-IT" sz="1700" noProof="0" err="1"/>
              <a:t>iperparametri</a:t>
            </a:r>
            <a:r>
              <a:rPr lang="it-IT" sz="1700" noProof="0"/>
              <a:t> e verifichiamo l’accuratezza del modello:</a:t>
            </a:r>
          </a:p>
        </p:txBody>
      </p:sp>
      <p:sp>
        <p:nvSpPr>
          <p:cNvPr id="14" name="CasellaDiTesto 13">
            <a:extLst>
              <a:ext uri="{FF2B5EF4-FFF2-40B4-BE49-F238E27FC236}">
                <a16:creationId xmlns:a16="http://schemas.microsoft.com/office/drawing/2014/main" id="{E7121046-44BE-9F0E-38DE-3A773573EF58}"/>
              </a:ext>
            </a:extLst>
          </p:cNvPr>
          <p:cNvSpPr txBox="1"/>
          <p:nvPr/>
        </p:nvSpPr>
        <p:spPr>
          <a:xfrm>
            <a:off x="4829702" y="1726343"/>
            <a:ext cx="6858000" cy="877163"/>
          </a:xfrm>
          <a:prstGeom prst="rect">
            <a:avLst/>
          </a:prstGeom>
          <a:noFill/>
        </p:spPr>
        <p:txBody>
          <a:bodyPr wrap="square">
            <a:spAutoFit/>
          </a:bodyPr>
          <a:lstStyle/>
          <a:p>
            <a:pPr algn="just"/>
            <a:r>
              <a:rPr lang="it-IT" sz="1700" noProof="0"/>
              <a:t>Il modello Decision Tree senza alcun </a:t>
            </a:r>
            <a:r>
              <a:rPr lang="it-IT" sz="1700" noProof="0" err="1"/>
              <a:t>iperparametro</a:t>
            </a:r>
            <a:r>
              <a:rPr lang="it-IT" sz="1700" noProof="0"/>
              <a:t> fornisce un punteggio R² del </a:t>
            </a:r>
            <a:r>
              <a:rPr lang="it-IT" sz="1700"/>
              <a:t>96</a:t>
            </a:r>
            <a:r>
              <a:rPr lang="it-IT" sz="1700" noProof="0"/>
              <a:t>%. Si prova poi a trovare il miglior </a:t>
            </a:r>
            <a:r>
              <a:rPr lang="it-IT" sz="1700" noProof="0" err="1"/>
              <a:t>iperparametro</a:t>
            </a:r>
            <a:r>
              <a:rPr lang="it-IT" sz="1700" noProof="0"/>
              <a:t> per il modello utilizzando la </a:t>
            </a:r>
            <a:r>
              <a:rPr lang="it-IT" sz="1700" noProof="0" err="1"/>
              <a:t>Grid</a:t>
            </a:r>
            <a:r>
              <a:rPr lang="it-IT" sz="1700" noProof="0"/>
              <a:t> </a:t>
            </a:r>
            <a:r>
              <a:rPr lang="it-IT" sz="1700" noProof="0" err="1"/>
              <a:t>Search</a:t>
            </a:r>
            <a:endParaRPr lang="it-IT" sz="1700" noProof="0"/>
          </a:p>
        </p:txBody>
      </p:sp>
    </p:spTree>
    <p:extLst>
      <p:ext uri="{BB962C8B-B14F-4D97-AF65-F5344CB8AC3E}">
        <p14:creationId xmlns:p14="http://schemas.microsoft.com/office/powerpoint/2010/main" val="123892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49057-B7CB-62FC-E7E7-BF61A11F6BC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4A82796-94C2-A092-C376-42CD6580F460}"/>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74832DEA-14DE-0F64-6D04-0F6B04C9AFCA}"/>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Decision Tree</a:t>
            </a:r>
            <a:endParaRPr lang="it-IT" sz="1708" noProof="0">
              <a:solidFill>
                <a:schemeClr val="accent6">
                  <a:lumMod val="50000"/>
                </a:schemeClr>
              </a:solidFill>
              <a:latin typeface="+mj-lt"/>
            </a:endParaRPr>
          </a:p>
        </p:txBody>
      </p:sp>
      <p:pic>
        <p:nvPicPr>
          <p:cNvPr id="13" name="Immagine 12">
            <a:extLst>
              <a:ext uri="{FF2B5EF4-FFF2-40B4-BE49-F238E27FC236}">
                <a16:creationId xmlns:a16="http://schemas.microsoft.com/office/drawing/2014/main" id="{C064A4A9-52CA-050A-1C22-161970CE3A75}"/>
              </a:ext>
            </a:extLst>
          </p:cNvPr>
          <p:cNvPicPr>
            <a:picLocks noChangeAspect="1"/>
          </p:cNvPicPr>
          <p:nvPr/>
        </p:nvPicPr>
        <p:blipFill>
          <a:blip r:embed="rId2"/>
          <a:stretch>
            <a:fillRect/>
          </a:stretch>
        </p:blipFill>
        <p:spPr>
          <a:xfrm>
            <a:off x="6966328" y="2019995"/>
            <a:ext cx="4267796" cy="2095792"/>
          </a:xfrm>
          <a:prstGeom prst="rect">
            <a:avLst/>
          </a:prstGeom>
        </p:spPr>
      </p:pic>
      <p:sp>
        <p:nvSpPr>
          <p:cNvPr id="9" name="CasellaDiTesto 8">
            <a:extLst>
              <a:ext uri="{FF2B5EF4-FFF2-40B4-BE49-F238E27FC236}">
                <a16:creationId xmlns:a16="http://schemas.microsoft.com/office/drawing/2014/main" id="{4E7904A0-9152-03C4-3769-A2A96F700104}"/>
              </a:ext>
            </a:extLst>
          </p:cNvPr>
          <p:cNvSpPr txBox="1"/>
          <p:nvPr/>
        </p:nvSpPr>
        <p:spPr>
          <a:xfrm>
            <a:off x="520700" y="1765995"/>
            <a:ext cx="5575300" cy="3477875"/>
          </a:xfrm>
          <a:prstGeom prst="rect">
            <a:avLst/>
          </a:prstGeom>
          <a:noFill/>
        </p:spPr>
        <p:txBody>
          <a:bodyPr wrap="square">
            <a:spAutoFit/>
          </a:bodyPr>
          <a:lstStyle/>
          <a:p>
            <a:r>
              <a:rPr lang="it-IT" sz="2000"/>
              <a:t>Il Decision Tree </a:t>
            </a:r>
            <a:r>
              <a:rPr lang="it-IT" sz="2000" err="1"/>
              <a:t>Regressor</a:t>
            </a:r>
            <a:r>
              <a:rPr lang="it-IT" sz="2000"/>
              <a:t> è risultato un modello performante per la previsione del volume di traffico.</a:t>
            </a:r>
          </a:p>
          <a:p>
            <a:endParaRPr lang="it-IT" sz="2000"/>
          </a:p>
          <a:p>
            <a:r>
              <a:rPr lang="it-IT" sz="2000"/>
              <a:t>Con un R2 di quasi 98% e un errore medio assoluto (MAE) di circa 187, ha dimostrato di catturare con grande successo le complesse relazioni non lineari e le interazioni stagionali (lag) e ambientali.</a:t>
            </a:r>
          </a:p>
          <a:p>
            <a:endParaRPr lang="it-IT" sz="2000"/>
          </a:p>
          <a:p>
            <a:r>
              <a:rPr lang="it-IT" sz="2000"/>
              <a:t>La varianza predetta è molto vicina a quella reale, indicando che il modello è robusto e ha un basso rischio di </a:t>
            </a:r>
            <a:r>
              <a:rPr lang="it-IT" sz="2000" err="1"/>
              <a:t>overfitting</a:t>
            </a:r>
            <a:r>
              <a:rPr lang="it-IT" sz="2000"/>
              <a:t> sui dati di test.</a:t>
            </a:r>
          </a:p>
        </p:txBody>
      </p:sp>
    </p:spTree>
    <p:extLst>
      <p:ext uri="{BB962C8B-B14F-4D97-AF65-F5344CB8AC3E}">
        <p14:creationId xmlns:p14="http://schemas.microsoft.com/office/powerpoint/2010/main" val="104649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B9B8C-BE28-F60A-7CB3-6B102C30BFF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9D7C2D1-CBCB-88F3-B8A3-61201F497374}"/>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212336A7-C1A5-C76E-FE22-0591FA087B95}"/>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Random Forest</a:t>
            </a:r>
            <a:endParaRPr lang="it-IT" sz="1708" noProof="0">
              <a:solidFill>
                <a:schemeClr val="accent6">
                  <a:lumMod val="50000"/>
                </a:schemeClr>
              </a:solidFill>
              <a:latin typeface="+mj-lt"/>
            </a:endParaRPr>
          </a:p>
        </p:txBody>
      </p:sp>
      <p:sp>
        <p:nvSpPr>
          <p:cNvPr id="4" name="CasellaDiTesto 3">
            <a:extLst>
              <a:ext uri="{FF2B5EF4-FFF2-40B4-BE49-F238E27FC236}">
                <a16:creationId xmlns:a16="http://schemas.microsoft.com/office/drawing/2014/main" id="{A213128B-985D-F89F-0BBA-D3B1C7485D92}"/>
              </a:ext>
            </a:extLst>
          </p:cNvPr>
          <p:cNvSpPr txBox="1"/>
          <p:nvPr/>
        </p:nvSpPr>
        <p:spPr>
          <a:xfrm>
            <a:off x="260883" y="1656812"/>
            <a:ext cx="11670234" cy="369332"/>
          </a:xfrm>
          <a:prstGeom prst="rect">
            <a:avLst/>
          </a:prstGeom>
          <a:noFill/>
        </p:spPr>
        <p:txBody>
          <a:bodyPr wrap="square">
            <a:spAutoFit/>
          </a:bodyPr>
          <a:lstStyle/>
          <a:p>
            <a:pPr algn="just"/>
            <a:r>
              <a:rPr lang="it-IT" noProof="0">
                <a:solidFill>
                  <a:schemeClr val="accent6">
                    <a:lumMod val="50000"/>
                  </a:schemeClr>
                </a:solidFill>
              </a:rPr>
              <a:t>Prima fase</a:t>
            </a:r>
            <a:r>
              <a:rPr lang="it-IT" sz="1600" noProof="0"/>
              <a:t>: </a:t>
            </a:r>
            <a:r>
              <a:rPr lang="it-IT" noProof="0">
                <a:solidFill>
                  <a:schemeClr val="accent6">
                    <a:lumMod val="50000"/>
                  </a:schemeClr>
                </a:solidFill>
              </a:rPr>
              <a:t>addestramento del modello senza alcun </a:t>
            </a:r>
            <a:r>
              <a:rPr lang="it-IT" noProof="0" err="1">
                <a:solidFill>
                  <a:schemeClr val="accent6">
                    <a:lumMod val="50000"/>
                  </a:schemeClr>
                </a:solidFill>
              </a:rPr>
              <a:t>iperparametro</a:t>
            </a:r>
            <a:r>
              <a:rPr lang="it-IT" noProof="0">
                <a:solidFill>
                  <a:schemeClr val="accent6">
                    <a:lumMod val="50000"/>
                  </a:schemeClr>
                </a:solidFill>
              </a:rPr>
              <a:t> e verifica delle metriche</a:t>
            </a:r>
            <a:endParaRPr lang="it-IT" sz="1600" noProof="0">
              <a:solidFill>
                <a:schemeClr val="accent6">
                  <a:lumMod val="50000"/>
                </a:schemeClr>
              </a:solidFill>
            </a:endParaRPr>
          </a:p>
        </p:txBody>
      </p:sp>
      <p:sp>
        <p:nvSpPr>
          <p:cNvPr id="8" name="CasellaDiTesto 7">
            <a:extLst>
              <a:ext uri="{FF2B5EF4-FFF2-40B4-BE49-F238E27FC236}">
                <a16:creationId xmlns:a16="http://schemas.microsoft.com/office/drawing/2014/main" id="{FCF5B86A-320D-D6B2-DF8E-ED0905157D4C}"/>
              </a:ext>
            </a:extLst>
          </p:cNvPr>
          <p:cNvSpPr txBox="1"/>
          <p:nvPr/>
        </p:nvSpPr>
        <p:spPr>
          <a:xfrm>
            <a:off x="260883" y="2977579"/>
            <a:ext cx="11670234" cy="369332"/>
          </a:xfrm>
          <a:prstGeom prst="rect">
            <a:avLst/>
          </a:prstGeom>
          <a:noFill/>
        </p:spPr>
        <p:txBody>
          <a:bodyPr wrap="square">
            <a:spAutoFit/>
          </a:bodyPr>
          <a:lstStyle/>
          <a:p>
            <a:pPr algn="just"/>
            <a:r>
              <a:rPr lang="it-IT" noProof="0">
                <a:solidFill>
                  <a:schemeClr val="accent6">
                    <a:lumMod val="50000"/>
                  </a:schemeClr>
                </a:solidFill>
              </a:rPr>
              <a:t>Seconda fase</a:t>
            </a:r>
            <a:r>
              <a:rPr lang="it-IT" sz="1600" noProof="0"/>
              <a:t>: </a:t>
            </a:r>
            <a:r>
              <a:rPr lang="it-IT" noProof="0" err="1">
                <a:solidFill>
                  <a:schemeClr val="accent6">
                    <a:lumMod val="50000"/>
                  </a:schemeClr>
                </a:solidFill>
              </a:rPr>
              <a:t>Grid</a:t>
            </a:r>
            <a:r>
              <a:rPr lang="it-IT" noProof="0">
                <a:solidFill>
                  <a:schemeClr val="accent6">
                    <a:lumMod val="50000"/>
                  </a:schemeClr>
                </a:solidFill>
              </a:rPr>
              <a:t> </a:t>
            </a:r>
            <a:r>
              <a:rPr lang="it-IT" noProof="0" err="1">
                <a:solidFill>
                  <a:schemeClr val="accent6">
                    <a:lumMod val="50000"/>
                  </a:schemeClr>
                </a:solidFill>
              </a:rPr>
              <a:t>Search</a:t>
            </a:r>
            <a:r>
              <a:rPr lang="it-IT" noProof="0">
                <a:solidFill>
                  <a:schemeClr val="accent6">
                    <a:lumMod val="50000"/>
                  </a:schemeClr>
                </a:solidFill>
              </a:rPr>
              <a:t> per la ricerca degli </a:t>
            </a:r>
            <a:r>
              <a:rPr lang="it-IT" noProof="0" err="1">
                <a:solidFill>
                  <a:schemeClr val="accent6">
                    <a:lumMod val="50000"/>
                  </a:schemeClr>
                </a:solidFill>
              </a:rPr>
              <a:t>Iperparametri</a:t>
            </a:r>
            <a:r>
              <a:rPr lang="it-IT" noProof="0">
                <a:solidFill>
                  <a:schemeClr val="accent6">
                    <a:lumMod val="50000"/>
                  </a:schemeClr>
                </a:solidFill>
              </a:rPr>
              <a:t>, addestramento e verifica delle metriche</a:t>
            </a:r>
            <a:endParaRPr lang="it-IT" sz="1600" noProof="0">
              <a:solidFill>
                <a:schemeClr val="accent6">
                  <a:lumMod val="50000"/>
                </a:schemeClr>
              </a:solidFill>
            </a:endParaRPr>
          </a:p>
        </p:txBody>
      </p:sp>
      <p:sp>
        <p:nvSpPr>
          <p:cNvPr id="11" name="CasellaDiTesto 10">
            <a:extLst>
              <a:ext uri="{FF2B5EF4-FFF2-40B4-BE49-F238E27FC236}">
                <a16:creationId xmlns:a16="http://schemas.microsoft.com/office/drawing/2014/main" id="{28204D3C-A605-7499-61DC-C10E4045AC68}"/>
              </a:ext>
            </a:extLst>
          </p:cNvPr>
          <p:cNvSpPr txBox="1"/>
          <p:nvPr/>
        </p:nvSpPr>
        <p:spPr>
          <a:xfrm>
            <a:off x="4829702" y="3476066"/>
            <a:ext cx="6858000" cy="830997"/>
          </a:xfrm>
          <a:prstGeom prst="rect">
            <a:avLst/>
          </a:prstGeom>
          <a:noFill/>
        </p:spPr>
        <p:txBody>
          <a:bodyPr wrap="square">
            <a:spAutoFit/>
          </a:bodyPr>
          <a:lstStyle/>
          <a:p>
            <a:pPr algn="just"/>
            <a:r>
              <a:rPr lang="it-IT" sz="1600" noProof="0"/>
              <a:t>Dalla </a:t>
            </a:r>
            <a:r>
              <a:rPr lang="it-IT" sz="1600" noProof="0" err="1"/>
              <a:t>Grid</a:t>
            </a:r>
            <a:r>
              <a:rPr lang="it-IT" sz="1600" noProof="0"/>
              <a:t> </a:t>
            </a:r>
            <a:r>
              <a:rPr lang="it-IT" sz="1600" noProof="0" err="1"/>
              <a:t>Search</a:t>
            </a:r>
            <a:r>
              <a:rPr lang="it-IT" sz="1600" noProof="0"/>
              <a:t> abbiamo ottenuto che la </a:t>
            </a:r>
            <a:r>
              <a:rPr lang="it-IT" sz="1600" b="1" noProof="0"/>
              <a:t>massima profondità ottimale</a:t>
            </a:r>
            <a:r>
              <a:rPr lang="it-IT" sz="1600" noProof="0"/>
              <a:t> è 200 e il numero di </a:t>
            </a:r>
            <a:r>
              <a:rPr lang="it-IT" sz="1600" b="1" noProof="0"/>
              <a:t>stimatori (</a:t>
            </a:r>
            <a:r>
              <a:rPr lang="it-IT" sz="1600" b="1" noProof="0" err="1"/>
              <a:t>estimators</a:t>
            </a:r>
            <a:r>
              <a:rPr lang="it-IT" sz="1600" b="1" noProof="0"/>
              <a:t>)</a:t>
            </a:r>
            <a:r>
              <a:rPr lang="it-IT" sz="1600" noProof="0"/>
              <a:t> è 20. Implementiamoli e verifichiamo le metriche del modello.</a:t>
            </a:r>
          </a:p>
        </p:txBody>
      </p:sp>
      <p:sp>
        <p:nvSpPr>
          <p:cNvPr id="14" name="CasellaDiTesto 13">
            <a:extLst>
              <a:ext uri="{FF2B5EF4-FFF2-40B4-BE49-F238E27FC236}">
                <a16:creationId xmlns:a16="http://schemas.microsoft.com/office/drawing/2014/main" id="{7BE4692B-1D68-4EAC-8AA3-D2A9AF574C45}"/>
              </a:ext>
            </a:extLst>
          </p:cNvPr>
          <p:cNvSpPr txBox="1"/>
          <p:nvPr/>
        </p:nvSpPr>
        <p:spPr>
          <a:xfrm>
            <a:off x="4829702" y="2005656"/>
            <a:ext cx="6977826" cy="877163"/>
          </a:xfrm>
          <a:prstGeom prst="rect">
            <a:avLst/>
          </a:prstGeom>
          <a:noFill/>
        </p:spPr>
        <p:txBody>
          <a:bodyPr wrap="square">
            <a:spAutoFit/>
          </a:bodyPr>
          <a:lstStyle/>
          <a:p>
            <a:pPr algn="just"/>
            <a:r>
              <a:rPr lang="it-IT" sz="1700" noProof="0"/>
              <a:t>Il modello </a:t>
            </a:r>
            <a:r>
              <a:rPr lang="it-IT" sz="1700" b="1" noProof="0"/>
              <a:t>Random Forest</a:t>
            </a:r>
            <a:r>
              <a:rPr lang="it-IT" sz="1700" noProof="0"/>
              <a:t> prima del tuning degli </a:t>
            </a:r>
            <a:r>
              <a:rPr lang="it-IT" sz="1700" noProof="0" err="1"/>
              <a:t>iperparametri</a:t>
            </a:r>
            <a:r>
              <a:rPr lang="it-IT" sz="1700" noProof="0"/>
              <a:t> fornisce un punteggio R² del 98%, il MAE è 156 e il RMSE è 246. Proviamo ora a trovare i migliori </a:t>
            </a:r>
            <a:r>
              <a:rPr lang="it-IT" sz="1700" noProof="0" err="1"/>
              <a:t>iperparametri</a:t>
            </a:r>
            <a:r>
              <a:rPr lang="it-IT" sz="1700" noProof="0"/>
              <a:t> per il modello utilizzando la </a:t>
            </a:r>
            <a:r>
              <a:rPr lang="it-IT" sz="1700" b="1" noProof="0" err="1"/>
              <a:t>Grid</a:t>
            </a:r>
            <a:r>
              <a:rPr lang="it-IT" sz="1700" b="1" noProof="0"/>
              <a:t> </a:t>
            </a:r>
            <a:r>
              <a:rPr lang="it-IT" sz="1700" b="1" noProof="0" err="1"/>
              <a:t>Search</a:t>
            </a:r>
            <a:r>
              <a:rPr lang="it-IT" sz="1700" noProof="0"/>
              <a:t>.</a:t>
            </a:r>
          </a:p>
        </p:txBody>
      </p:sp>
      <p:pic>
        <p:nvPicPr>
          <p:cNvPr id="7" name="Immagine 6" descr="Immagine che contiene testo, Carattere, schermata, bianco&#10;&#10;Il contenuto generato dall'IA potrebbe non essere corretto.">
            <a:extLst>
              <a:ext uri="{FF2B5EF4-FFF2-40B4-BE49-F238E27FC236}">
                <a16:creationId xmlns:a16="http://schemas.microsoft.com/office/drawing/2014/main" id="{997DFD4B-49D9-694C-8541-30C0E2904E79}"/>
              </a:ext>
            </a:extLst>
          </p:cNvPr>
          <p:cNvPicPr>
            <a:picLocks noChangeAspect="1"/>
          </p:cNvPicPr>
          <p:nvPr/>
        </p:nvPicPr>
        <p:blipFill>
          <a:blip r:embed="rId3"/>
          <a:stretch>
            <a:fillRect/>
          </a:stretch>
        </p:blipFill>
        <p:spPr>
          <a:xfrm>
            <a:off x="6585528" y="4625350"/>
            <a:ext cx="3783421" cy="1848911"/>
          </a:xfrm>
          <a:prstGeom prst="rect">
            <a:avLst/>
          </a:prstGeom>
        </p:spPr>
      </p:pic>
      <p:pic>
        <p:nvPicPr>
          <p:cNvPr id="12" name="Immagine 11" descr="Immagine che contiene testo, Carattere, bianco&#10;&#10;Il contenuto generato dall'IA potrebbe non essere corretto.">
            <a:extLst>
              <a:ext uri="{FF2B5EF4-FFF2-40B4-BE49-F238E27FC236}">
                <a16:creationId xmlns:a16="http://schemas.microsoft.com/office/drawing/2014/main" id="{0CF8EF2B-88D1-5AD4-BCDC-2EA01D06089D}"/>
              </a:ext>
            </a:extLst>
          </p:cNvPr>
          <p:cNvPicPr>
            <a:picLocks noChangeAspect="1"/>
          </p:cNvPicPr>
          <p:nvPr/>
        </p:nvPicPr>
        <p:blipFill>
          <a:blip r:embed="rId4"/>
          <a:stretch>
            <a:fillRect/>
          </a:stretch>
        </p:blipFill>
        <p:spPr>
          <a:xfrm>
            <a:off x="384472" y="2054028"/>
            <a:ext cx="4239217" cy="828791"/>
          </a:xfrm>
          <a:prstGeom prst="rect">
            <a:avLst/>
          </a:prstGeom>
        </p:spPr>
      </p:pic>
      <p:sp>
        <p:nvSpPr>
          <p:cNvPr id="5" name="Text 1">
            <a:extLst>
              <a:ext uri="{FF2B5EF4-FFF2-40B4-BE49-F238E27FC236}">
                <a16:creationId xmlns:a16="http://schemas.microsoft.com/office/drawing/2014/main" id="{2A9829C4-C2E0-A812-6D0C-3709A81C5055}"/>
              </a:ext>
            </a:extLst>
          </p:cNvPr>
          <p:cNvSpPr/>
          <p:nvPr/>
        </p:nvSpPr>
        <p:spPr>
          <a:xfrm>
            <a:off x="384472" y="989701"/>
            <a:ext cx="4943376" cy="274638"/>
          </a:xfrm>
          <a:prstGeom prst="rect">
            <a:avLst/>
          </a:prstGeom>
          <a:noFill/>
          <a:ln/>
        </p:spPr>
        <p:txBody>
          <a:bodyPr wrap="none" lIns="0" tIns="0" rIns="0" bIns="0" rtlCol="0" anchor="t"/>
          <a:lstStyle/>
          <a:p>
            <a:r>
              <a:rPr lang="it-IT" noProof="0">
                <a:solidFill>
                  <a:schemeClr val="accent6">
                    <a:lumMod val="50000"/>
                  </a:schemeClr>
                </a:solidFill>
              </a:rPr>
              <a:t>Pipeline</a:t>
            </a:r>
          </a:p>
        </p:txBody>
      </p:sp>
      <p:sp>
        <p:nvSpPr>
          <p:cNvPr id="6" name="CasellaDiTesto 5">
            <a:extLst>
              <a:ext uri="{FF2B5EF4-FFF2-40B4-BE49-F238E27FC236}">
                <a16:creationId xmlns:a16="http://schemas.microsoft.com/office/drawing/2014/main" id="{B2232D62-3125-782B-8722-5A6E5DC1E9EC}"/>
              </a:ext>
            </a:extLst>
          </p:cNvPr>
          <p:cNvSpPr txBox="1"/>
          <p:nvPr/>
        </p:nvSpPr>
        <p:spPr>
          <a:xfrm>
            <a:off x="424764" y="1308194"/>
            <a:ext cx="11342472" cy="646331"/>
          </a:xfrm>
          <a:prstGeom prst="rect">
            <a:avLst/>
          </a:prstGeom>
          <a:noFill/>
        </p:spPr>
        <p:txBody>
          <a:bodyPr wrap="square">
            <a:spAutoFit/>
          </a:bodyPr>
          <a:lstStyle/>
          <a:p>
            <a:pPr algn="just"/>
            <a:r>
              <a:rPr lang="it-IT" noProof="0"/>
              <a:t>Vengono seguiti in questo caso gli stessi passi del modello precedente.</a:t>
            </a:r>
          </a:p>
          <a:p>
            <a:pPr algn="just"/>
            <a:endParaRPr lang="it-IT" noProof="0"/>
          </a:p>
        </p:txBody>
      </p:sp>
      <p:pic>
        <p:nvPicPr>
          <p:cNvPr id="16" name="Immagine 15" descr="Immagine che contiene testo, schermata, Carattere, linea&#10;&#10;Il contenuto generato dall'IA potrebbe non essere corretto.">
            <a:extLst>
              <a:ext uri="{FF2B5EF4-FFF2-40B4-BE49-F238E27FC236}">
                <a16:creationId xmlns:a16="http://schemas.microsoft.com/office/drawing/2014/main" id="{42D39D45-6016-4405-63D3-0806D6DAB428}"/>
              </a:ext>
            </a:extLst>
          </p:cNvPr>
          <p:cNvPicPr>
            <a:picLocks noChangeAspect="1"/>
          </p:cNvPicPr>
          <p:nvPr/>
        </p:nvPicPr>
        <p:blipFill>
          <a:blip r:embed="rId5"/>
          <a:stretch>
            <a:fillRect/>
          </a:stretch>
        </p:blipFill>
        <p:spPr>
          <a:xfrm>
            <a:off x="260883" y="3553379"/>
            <a:ext cx="4515480" cy="676369"/>
          </a:xfrm>
          <a:prstGeom prst="rect">
            <a:avLst/>
          </a:prstGeom>
        </p:spPr>
      </p:pic>
      <p:sp>
        <p:nvSpPr>
          <p:cNvPr id="19" name="CasellaDiTesto 18">
            <a:extLst>
              <a:ext uri="{FF2B5EF4-FFF2-40B4-BE49-F238E27FC236}">
                <a16:creationId xmlns:a16="http://schemas.microsoft.com/office/drawing/2014/main" id="{66ECE0F1-4926-ADCE-5250-C6E3093E150F}"/>
              </a:ext>
            </a:extLst>
          </p:cNvPr>
          <p:cNvSpPr txBox="1"/>
          <p:nvPr/>
        </p:nvSpPr>
        <p:spPr>
          <a:xfrm>
            <a:off x="384472" y="4811141"/>
            <a:ext cx="6096000" cy="1200329"/>
          </a:xfrm>
          <a:prstGeom prst="rect">
            <a:avLst/>
          </a:prstGeom>
          <a:noFill/>
        </p:spPr>
        <p:txBody>
          <a:bodyPr wrap="square">
            <a:spAutoFit/>
          </a:bodyPr>
          <a:lstStyle/>
          <a:p>
            <a:r>
              <a:rPr lang="it-IT"/>
              <a:t>Il modello Random </a:t>
            </a:r>
            <a:r>
              <a:rPr lang="it-IT" err="1"/>
              <a:t>Forest</a:t>
            </a:r>
            <a:r>
              <a:rPr lang="it-IT"/>
              <a:t> ottiene metriche molto buone, con R² elevato e errori MAE/RMSE contenuti, indicando un’ottima capacità predittiva. Risulta chiaramente superiore al </a:t>
            </a:r>
            <a:r>
              <a:rPr lang="it-IT" err="1"/>
              <a:t>Decision</a:t>
            </a:r>
            <a:r>
              <a:rPr lang="it-IT"/>
              <a:t> Tree, mostrando una migliore generalizzazione complessiva</a:t>
            </a:r>
          </a:p>
        </p:txBody>
      </p:sp>
    </p:spTree>
    <p:extLst>
      <p:ext uri="{BB962C8B-B14F-4D97-AF65-F5344CB8AC3E}">
        <p14:creationId xmlns:p14="http://schemas.microsoft.com/office/powerpoint/2010/main" val="420514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4" grpId="0"/>
      <p:bldP spid="5" grpId="0" animBg="1"/>
      <p:bldP spid="6" grpId="0"/>
      <p:bldP spid="19" grpId="0"/>
    </p:bld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105D4-8719-C9A5-47DB-2C5C0024A34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991F01-ED8F-0F8E-0CB8-9A72EA067602}"/>
              </a:ext>
            </a:extLst>
          </p:cNvPr>
          <p:cNvSpPr/>
          <p:nvPr/>
        </p:nvSpPr>
        <p:spPr>
          <a:xfrm>
            <a:off x="661492" y="519807"/>
            <a:ext cx="10869018" cy="661293"/>
          </a:xfrm>
          <a:prstGeom prst="rect">
            <a:avLst/>
          </a:prstGeom>
          <a:noFill/>
          <a:ln/>
        </p:spPr>
        <p:txBody>
          <a:bodyPr wrap="square" lIns="0" tIns="0" rIns="0" bIns="0" rtlCol="0" anchor="t"/>
          <a:lstStyle/>
          <a:p>
            <a:pPr>
              <a:lnSpc>
                <a:spcPts val="4625"/>
              </a:lnSpc>
            </a:pPr>
            <a:r>
              <a:rPr lang="it-IT" sz="3708" b="1" noProof="0">
                <a:solidFill>
                  <a:srgbClr val="000000"/>
                </a:solidFill>
                <a:latin typeface="+mj-lt"/>
                <a:ea typeface="Inter Bold" pitchFamily="34" charset="-122"/>
                <a:cs typeface="Inter Bold" pitchFamily="34" charset="-120"/>
              </a:rPr>
              <a:t>La Nostra Roadmap</a:t>
            </a:r>
            <a:endParaRPr lang="it-IT" sz="3708" noProof="0">
              <a:latin typeface="+mj-lt"/>
            </a:endParaRPr>
          </a:p>
        </p:txBody>
      </p:sp>
      <p:sp>
        <p:nvSpPr>
          <p:cNvPr id="3" name="Text 1">
            <a:extLst>
              <a:ext uri="{FF2B5EF4-FFF2-40B4-BE49-F238E27FC236}">
                <a16:creationId xmlns:a16="http://schemas.microsoft.com/office/drawing/2014/main" id="{A05DE72D-4F2C-EDD1-1463-DA6743B0AEB5}"/>
              </a:ext>
            </a:extLst>
          </p:cNvPr>
          <p:cNvSpPr/>
          <p:nvPr/>
        </p:nvSpPr>
        <p:spPr>
          <a:xfrm>
            <a:off x="661492" y="2079129"/>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01</a:t>
            </a:r>
            <a:endParaRPr lang="it-IT" noProof="0"/>
          </a:p>
        </p:txBody>
      </p:sp>
      <p:sp>
        <p:nvSpPr>
          <p:cNvPr id="4" name="Shape 2">
            <a:extLst>
              <a:ext uri="{FF2B5EF4-FFF2-40B4-BE49-F238E27FC236}">
                <a16:creationId xmlns:a16="http://schemas.microsoft.com/office/drawing/2014/main" id="{A2D2C03C-219A-56FE-EA2D-FD87005C2EED}"/>
              </a:ext>
            </a:extLst>
          </p:cNvPr>
          <p:cNvSpPr/>
          <p:nvPr/>
        </p:nvSpPr>
        <p:spPr>
          <a:xfrm>
            <a:off x="661492" y="2374999"/>
            <a:ext cx="5339953" cy="25400"/>
          </a:xfrm>
          <a:prstGeom prst="rect">
            <a:avLst/>
          </a:prstGeom>
          <a:solidFill>
            <a:srgbClr val="4950BC"/>
          </a:solidFill>
          <a:ln/>
        </p:spPr>
        <p:txBody>
          <a:bodyPr/>
          <a:lstStyle/>
          <a:p>
            <a:endParaRPr lang="it-IT" noProof="0"/>
          </a:p>
        </p:txBody>
      </p:sp>
      <p:sp>
        <p:nvSpPr>
          <p:cNvPr id="5" name="Text 3">
            <a:extLst>
              <a:ext uri="{FF2B5EF4-FFF2-40B4-BE49-F238E27FC236}">
                <a16:creationId xmlns:a16="http://schemas.microsoft.com/office/drawing/2014/main" id="{0C2D80EC-C1BB-B808-EE53-6A747497DADC}"/>
              </a:ext>
            </a:extLst>
          </p:cNvPr>
          <p:cNvSpPr/>
          <p:nvPr/>
        </p:nvSpPr>
        <p:spPr>
          <a:xfrm>
            <a:off x="661492" y="2520256"/>
            <a:ext cx="3137198" cy="295275"/>
          </a:xfrm>
          <a:prstGeom prst="rect">
            <a:avLst/>
          </a:prstGeom>
          <a:noFill/>
          <a:ln/>
        </p:spPr>
        <p:txBody>
          <a:bodyPr wrap="none" lIns="0" tIns="0" rIns="0" bIns="0" rtlCol="0" anchor="t"/>
          <a:lstStyle/>
          <a:p>
            <a:pPr>
              <a:lnSpc>
                <a:spcPts val="2292"/>
              </a:lnSpc>
            </a:pPr>
            <a:r>
              <a:rPr lang="it-IT" b="1"/>
              <a:t>Exploratory</a:t>
            </a:r>
            <a:r>
              <a:rPr lang="it-IT" b="1" noProof="0">
                <a:solidFill>
                  <a:srgbClr val="272525"/>
                </a:solidFill>
                <a:ea typeface="Inter Bold" pitchFamily="34" charset="-122"/>
                <a:cs typeface="Inter Bold" pitchFamily="34" charset="-120"/>
              </a:rPr>
              <a:t> Data Analysis (EDA)</a:t>
            </a:r>
            <a:endParaRPr lang="it-IT" noProof="0"/>
          </a:p>
        </p:txBody>
      </p:sp>
      <p:sp>
        <p:nvSpPr>
          <p:cNvPr id="6" name="Text 4">
            <a:extLst>
              <a:ext uri="{FF2B5EF4-FFF2-40B4-BE49-F238E27FC236}">
                <a16:creationId xmlns:a16="http://schemas.microsoft.com/office/drawing/2014/main" id="{F117049B-99F0-879A-F106-59FC5CEE62A5}"/>
              </a:ext>
            </a:extLst>
          </p:cNvPr>
          <p:cNvSpPr/>
          <p:nvPr/>
        </p:nvSpPr>
        <p:spPr>
          <a:xfrm>
            <a:off x="661492" y="2928938"/>
            <a:ext cx="5339953" cy="633115"/>
          </a:xfrm>
          <a:prstGeom prst="rect">
            <a:avLst/>
          </a:prstGeom>
          <a:noFill/>
          <a:ln/>
        </p:spPr>
        <p:txBody>
          <a:bodyPr wrap="none" lIns="0" tIns="0" rIns="0" bIns="0" rtlCol="0" anchor="t"/>
          <a:lstStyle/>
          <a:p>
            <a:pPr>
              <a:lnSpc>
                <a:spcPts val="2375"/>
              </a:lnSpc>
            </a:pPr>
            <a:r>
              <a:rPr lang="it-IT" noProof="0">
                <a:solidFill>
                  <a:srgbClr val="272525"/>
                </a:solidFill>
                <a:ea typeface="Inter" pitchFamily="34" charset="-122"/>
                <a:cs typeface="Inter" pitchFamily="34" charset="-120"/>
              </a:rPr>
              <a:t>Comprendere la </a:t>
            </a:r>
            <a:r>
              <a:rPr lang="it-IT" b="1" noProof="0">
                <a:solidFill>
                  <a:srgbClr val="272525"/>
                </a:solidFill>
                <a:ea typeface="Inter" pitchFamily="34" charset="-122"/>
                <a:cs typeface="Inter" pitchFamily="34" charset="-120"/>
              </a:rPr>
              <a:t>struttura</a:t>
            </a:r>
            <a:r>
              <a:rPr lang="it-IT" noProof="0">
                <a:solidFill>
                  <a:srgbClr val="272525"/>
                </a:solidFill>
                <a:ea typeface="Inter" pitchFamily="34" charset="-122"/>
                <a:cs typeface="Inter" pitchFamily="34" charset="-120"/>
              </a:rPr>
              <a:t> e le </a:t>
            </a:r>
            <a:r>
              <a:rPr lang="it-IT" b="1" noProof="0">
                <a:solidFill>
                  <a:srgbClr val="272525"/>
                </a:solidFill>
                <a:ea typeface="Inter" pitchFamily="34" charset="-122"/>
                <a:cs typeface="Inter" pitchFamily="34" charset="-120"/>
              </a:rPr>
              <a:t>caratteristiche</a:t>
            </a:r>
            <a:r>
              <a:rPr lang="it-IT" noProof="0">
                <a:solidFill>
                  <a:srgbClr val="272525"/>
                </a:solidFill>
                <a:ea typeface="Inter" pitchFamily="34" charset="-122"/>
                <a:cs typeface="Inter" pitchFamily="34" charset="-120"/>
              </a:rPr>
              <a:t> del dataset </a:t>
            </a:r>
          </a:p>
          <a:p>
            <a:pPr>
              <a:lnSpc>
                <a:spcPts val="2375"/>
              </a:lnSpc>
            </a:pPr>
            <a:r>
              <a:rPr lang="it-IT" noProof="0"/>
              <a:t>(grafici, trend, stagionalità, correlazioni, qualità dei dati).</a:t>
            </a:r>
          </a:p>
        </p:txBody>
      </p:sp>
      <p:sp>
        <p:nvSpPr>
          <p:cNvPr id="7" name="Text 5">
            <a:extLst>
              <a:ext uri="{FF2B5EF4-FFF2-40B4-BE49-F238E27FC236}">
                <a16:creationId xmlns:a16="http://schemas.microsoft.com/office/drawing/2014/main" id="{56A4310E-ACC8-2768-BA93-8309CF95DD97}"/>
              </a:ext>
            </a:extLst>
          </p:cNvPr>
          <p:cNvSpPr/>
          <p:nvPr/>
        </p:nvSpPr>
        <p:spPr>
          <a:xfrm>
            <a:off x="6190457" y="2079129"/>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02</a:t>
            </a:r>
            <a:endParaRPr lang="it-IT" noProof="0"/>
          </a:p>
        </p:txBody>
      </p:sp>
      <p:sp>
        <p:nvSpPr>
          <p:cNvPr id="8" name="Shape 6">
            <a:extLst>
              <a:ext uri="{FF2B5EF4-FFF2-40B4-BE49-F238E27FC236}">
                <a16:creationId xmlns:a16="http://schemas.microsoft.com/office/drawing/2014/main" id="{31F682C0-019B-66B1-A467-2C57BFA2C02F}"/>
              </a:ext>
            </a:extLst>
          </p:cNvPr>
          <p:cNvSpPr/>
          <p:nvPr/>
        </p:nvSpPr>
        <p:spPr>
          <a:xfrm>
            <a:off x="6190457" y="2374999"/>
            <a:ext cx="5340053" cy="25400"/>
          </a:xfrm>
          <a:prstGeom prst="rect">
            <a:avLst/>
          </a:prstGeom>
          <a:solidFill>
            <a:srgbClr val="4950BC"/>
          </a:solidFill>
          <a:ln/>
        </p:spPr>
        <p:txBody>
          <a:bodyPr/>
          <a:lstStyle/>
          <a:p>
            <a:endParaRPr lang="it-IT" noProof="0"/>
          </a:p>
        </p:txBody>
      </p:sp>
      <p:sp>
        <p:nvSpPr>
          <p:cNvPr id="9" name="Text 7">
            <a:extLst>
              <a:ext uri="{FF2B5EF4-FFF2-40B4-BE49-F238E27FC236}">
                <a16:creationId xmlns:a16="http://schemas.microsoft.com/office/drawing/2014/main" id="{54D0A363-0F3B-DA38-B4DE-4842FC9420BC}"/>
              </a:ext>
            </a:extLst>
          </p:cNvPr>
          <p:cNvSpPr/>
          <p:nvPr/>
        </p:nvSpPr>
        <p:spPr>
          <a:xfrm>
            <a:off x="6190457" y="2520256"/>
            <a:ext cx="2915245" cy="295275"/>
          </a:xfrm>
          <a:prstGeom prst="rect">
            <a:avLst/>
          </a:prstGeom>
          <a:noFill/>
          <a:ln/>
        </p:spPr>
        <p:txBody>
          <a:bodyPr wrap="none" lIns="0" tIns="0" rIns="0" bIns="0" rtlCol="0" anchor="t"/>
          <a:lstStyle/>
          <a:p>
            <a:pPr>
              <a:lnSpc>
                <a:spcPts val="2292"/>
              </a:lnSpc>
            </a:pPr>
            <a:r>
              <a:rPr lang="it-IT" b="1" noProof="0">
                <a:solidFill>
                  <a:srgbClr val="272525"/>
                </a:solidFill>
                <a:ea typeface="Inter Bold" pitchFamily="34" charset="-122"/>
                <a:cs typeface="Inter Bold" pitchFamily="34" charset="-120"/>
              </a:rPr>
              <a:t>Data </a:t>
            </a:r>
            <a:r>
              <a:rPr lang="it-IT" b="1" u="sng" noProof="0" err="1">
                <a:solidFill>
                  <a:srgbClr val="272525"/>
                </a:solidFill>
                <a:ea typeface="Inter Bold" pitchFamily="34" charset="-122"/>
                <a:cs typeface="Inter Bold" pitchFamily="34" charset="-120"/>
              </a:rPr>
              <a:t>pre</a:t>
            </a:r>
            <a:r>
              <a:rPr lang="it-IT" b="1" u="sng" noProof="0">
                <a:solidFill>
                  <a:srgbClr val="272525"/>
                </a:solidFill>
                <a:ea typeface="Inter Bold" pitchFamily="34" charset="-122"/>
                <a:cs typeface="Inter Bold" pitchFamily="34" charset="-120"/>
              </a:rPr>
              <a:t>-processing</a:t>
            </a:r>
            <a:endParaRPr lang="it-IT" u="sng" noProof="0"/>
          </a:p>
        </p:txBody>
      </p:sp>
      <p:sp>
        <p:nvSpPr>
          <p:cNvPr id="10" name="Text 8">
            <a:extLst>
              <a:ext uri="{FF2B5EF4-FFF2-40B4-BE49-F238E27FC236}">
                <a16:creationId xmlns:a16="http://schemas.microsoft.com/office/drawing/2014/main" id="{574213EC-69FF-E400-151C-208495B58A20}"/>
              </a:ext>
            </a:extLst>
          </p:cNvPr>
          <p:cNvSpPr/>
          <p:nvPr/>
        </p:nvSpPr>
        <p:spPr>
          <a:xfrm>
            <a:off x="6190457" y="2928938"/>
            <a:ext cx="5340053" cy="302419"/>
          </a:xfrm>
          <a:prstGeom prst="rect">
            <a:avLst/>
          </a:prstGeom>
          <a:noFill/>
          <a:ln/>
        </p:spPr>
        <p:txBody>
          <a:bodyPr wrap="none" lIns="0" tIns="0" rIns="0" bIns="0" rtlCol="0" anchor="t"/>
          <a:lstStyle/>
          <a:p>
            <a:pPr>
              <a:lnSpc>
                <a:spcPts val="2375"/>
              </a:lnSpc>
            </a:pPr>
            <a:r>
              <a:rPr lang="it-IT" b="1" noProof="0">
                <a:solidFill>
                  <a:srgbClr val="272525"/>
                </a:solidFill>
                <a:ea typeface="Inter" pitchFamily="34" charset="-122"/>
                <a:cs typeface="Inter" pitchFamily="34" charset="-120"/>
              </a:rPr>
              <a:t>Pulizia</a:t>
            </a:r>
            <a:r>
              <a:rPr lang="it-IT" noProof="0">
                <a:solidFill>
                  <a:srgbClr val="272525"/>
                </a:solidFill>
                <a:ea typeface="Inter" pitchFamily="34" charset="-122"/>
                <a:cs typeface="Inter" pitchFamily="34" charset="-120"/>
              </a:rPr>
              <a:t> e </a:t>
            </a:r>
            <a:r>
              <a:rPr lang="it-IT" b="1" noProof="0">
                <a:solidFill>
                  <a:srgbClr val="272525"/>
                </a:solidFill>
                <a:ea typeface="Inter" pitchFamily="34" charset="-122"/>
                <a:cs typeface="Inter" pitchFamily="34" charset="-120"/>
              </a:rPr>
              <a:t>preparazione</a:t>
            </a:r>
            <a:r>
              <a:rPr lang="it-IT" noProof="0">
                <a:solidFill>
                  <a:srgbClr val="272525"/>
                </a:solidFill>
                <a:ea typeface="Inter" pitchFamily="34" charset="-122"/>
                <a:cs typeface="Inter" pitchFamily="34" charset="-120"/>
              </a:rPr>
              <a:t> delle feature per l’adattamento ai </a:t>
            </a:r>
          </a:p>
          <a:p>
            <a:pPr>
              <a:lnSpc>
                <a:spcPts val="2375"/>
              </a:lnSpc>
            </a:pPr>
            <a:r>
              <a:rPr lang="it-IT" noProof="0">
                <a:solidFill>
                  <a:srgbClr val="272525"/>
                </a:solidFill>
                <a:ea typeface="Inter" pitchFamily="34" charset="-122"/>
                <a:cs typeface="Inter" pitchFamily="34" charset="-120"/>
              </a:rPr>
              <a:t>Modelli di previsione.</a:t>
            </a:r>
            <a:endParaRPr lang="it-IT" noProof="0"/>
          </a:p>
        </p:txBody>
      </p:sp>
      <p:sp>
        <p:nvSpPr>
          <p:cNvPr id="11" name="Text 9">
            <a:extLst>
              <a:ext uri="{FF2B5EF4-FFF2-40B4-BE49-F238E27FC236}">
                <a16:creationId xmlns:a16="http://schemas.microsoft.com/office/drawing/2014/main" id="{D93BBD80-86C8-E1E2-4D9B-85F76B6976C0}"/>
              </a:ext>
            </a:extLst>
          </p:cNvPr>
          <p:cNvSpPr/>
          <p:nvPr/>
        </p:nvSpPr>
        <p:spPr>
          <a:xfrm>
            <a:off x="661492" y="3829446"/>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03</a:t>
            </a:r>
            <a:endParaRPr lang="it-IT" noProof="0"/>
          </a:p>
        </p:txBody>
      </p:sp>
      <p:sp>
        <p:nvSpPr>
          <p:cNvPr id="12" name="Shape 10">
            <a:extLst>
              <a:ext uri="{FF2B5EF4-FFF2-40B4-BE49-F238E27FC236}">
                <a16:creationId xmlns:a16="http://schemas.microsoft.com/office/drawing/2014/main" id="{788038A0-C9B4-5EFE-45A0-84309158DC4C}"/>
              </a:ext>
            </a:extLst>
          </p:cNvPr>
          <p:cNvSpPr/>
          <p:nvPr/>
        </p:nvSpPr>
        <p:spPr>
          <a:xfrm>
            <a:off x="661492" y="4125316"/>
            <a:ext cx="5339953" cy="25400"/>
          </a:xfrm>
          <a:prstGeom prst="rect">
            <a:avLst/>
          </a:prstGeom>
          <a:solidFill>
            <a:srgbClr val="4950BC"/>
          </a:solidFill>
          <a:ln/>
        </p:spPr>
        <p:txBody>
          <a:bodyPr/>
          <a:lstStyle/>
          <a:p>
            <a:endParaRPr lang="it-IT" noProof="0"/>
          </a:p>
        </p:txBody>
      </p:sp>
      <p:sp>
        <p:nvSpPr>
          <p:cNvPr id="13" name="Text 11">
            <a:extLst>
              <a:ext uri="{FF2B5EF4-FFF2-40B4-BE49-F238E27FC236}">
                <a16:creationId xmlns:a16="http://schemas.microsoft.com/office/drawing/2014/main" id="{9EF54371-00BD-A31F-C3C4-59A5EB0B6D8F}"/>
              </a:ext>
            </a:extLst>
          </p:cNvPr>
          <p:cNvSpPr/>
          <p:nvPr/>
        </p:nvSpPr>
        <p:spPr>
          <a:xfrm>
            <a:off x="661492" y="4270572"/>
            <a:ext cx="5123291" cy="295275"/>
          </a:xfrm>
          <a:prstGeom prst="rect">
            <a:avLst/>
          </a:prstGeom>
          <a:noFill/>
          <a:ln/>
        </p:spPr>
        <p:txBody>
          <a:bodyPr wrap="none" lIns="0" tIns="0" rIns="0" bIns="0" rtlCol="0" anchor="t"/>
          <a:lstStyle/>
          <a:p>
            <a:pPr>
              <a:lnSpc>
                <a:spcPts val="2292"/>
              </a:lnSpc>
            </a:pPr>
            <a:r>
              <a:rPr lang="it-IT" b="1" noProof="0">
                <a:solidFill>
                  <a:srgbClr val="272525"/>
                </a:solidFill>
                <a:ea typeface="Inter Bold" pitchFamily="34" charset="-122"/>
                <a:cs typeface="Inter Bold" pitchFamily="34" charset="-120"/>
              </a:rPr>
              <a:t>Selezione e addestramento dei Modelli</a:t>
            </a:r>
            <a:endParaRPr lang="it-IT" noProof="0"/>
          </a:p>
        </p:txBody>
      </p:sp>
      <p:sp>
        <p:nvSpPr>
          <p:cNvPr id="14" name="Text 12">
            <a:extLst>
              <a:ext uri="{FF2B5EF4-FFF2-40B4-BE49-F238E27FC236}">
                <a16:creationId xmlns:a16="http://schemas.microsoft.com/office/drawing/2014/main" id="{AC0E59E9-E73C-26E7-EDC0-740634043D1E}"/>
              </a:ext>
            </a:extLst>
          </p:cNvPr>
          <p:cNvSpPr/>
          <p:nvPr/>
        </p:nvSpPr>
        <p:spPr>
          <a:xfrm>
            <a:off x="661492" y="4679254"/>
            <a:ext cx="5339953" cy="616041"/>
          </a:xfrm>
          <a:prstGeom prst="rect">
            <a:avLst/>
          </a:prstGeom>
          <a:noFill/>
          <a:ln/>
        </p:spPr>
        <p:txBody>
          <a:bodyPr wrap="none" lIns="0" tIns="0" rIns="0" bIns="0" rtlCol="0" anchor="t"/>
          <a:lstStyle/>
          <a:p>
            <a:pPr>
              <a:lnSpc>
                <a:spcPts val="2375"/>
              </a:lnSpc>
            </a:pPr>
            <a:r>
              <a:rPr lang="it-IT" noProof="0">
                <a:solidFill>
                  <a:srgbClr val="272525"/>
                </a:solidFill>
                <a:ea typeface="Inter" pitchFamily="34" charset="-122"/>
                <a:cs typeface="Inter" pitchFamily="34" charset="-120"/>
              </a:rPr>
              <a:t>Scelta dei </a:t>
            </a:r>
            <a:r>
              <a:rPr lang="it-IT" b="1" noProof="0">
                <a:solidFill>
                  <a:srgbClr val="272525"/>
                </a:solidFill>
                <a:ea typeface="Inter" pitchFamily="34" charset="-122"/>
                <a:cs typeface="Inter" pitchFamily="34" charset="-120"/>
              </a:rPr>
              <a:t>modelli predittivi </a:t>
            </a:r>
            <a:r>
              <a:rPr lang="it-IT" noProof="0">
                <a:solidFill>
                  <a:srgbClr val="272525"/>
                </a:solidFill>
                <a:ea typeface="Inter" pitchFamily="34" charset="-122"/>
                <a:cs typeface="Inter" pitchFamily="34" charset="-120"/>
              </a:rPr>
              <a:t>più adatti al dataset </a:t>
            </a:r>
          </a:p>
          <a:p>
            <a:pPr>
              <a:lnSpc>
                <a:spcPts val="2375"/>
              </a:lnSpc>
            </a:pPr>
            <a:r>
              <a:rPr lang="it-IT" noProof="0">
                <a:solidFill>
                  <a:srgbClr val="272525"/>
                </a:solidFill>
                <a:ea typeface="Inter" pitchFamily="34" charset="-122"/>
                <a:cs typeface="Inter" pitchFamily="34" charset="-120"/>
              </a:rPr>
              <a:t>a disposizione </a:t>
            </a:r>
            <a:endParaRPr lang="it-IT" noProof="0"/>
          </a:p>
        </p:txBody>
      </p:sp>
      <p:sp>
        <p:nvSpPr>
          <p:cNvPr id="15" name="Text 13">
            <a:extLst>
              <a:ext uri="{FF2B5EF4-FFF2-40B4-BE49-F238E27FC236}">
                <a16:creationId xmlns:a16="http://schemas.microsoft.com/office/drawing/2014/main" id="{875E80A5-B9D7-0E03-9366-3F057933D963}"/>
              </a:ext>
            </a:extLst>
          </p:cNvPr>
          <p:cNvSpPr/>
          <p:nvPr/>
        </p:nvSpPr>
        <p:spPr>
          <a:xfrm>
            <a:off x="6190457" y="3829446"/>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04</a:t>
            </a:r>
            <a:endParaRPr lang="it-IT" noProof="0"/>
          </a:p>
        </p:txBody>
      </p:sp>
      <p:sp>
        <p:nvSpPr>
          <p:cNvPr id="16" name="Shape 14">
            <a:extLst>
              <a:ext uri="{FF2B5EF4-FFF2-40B4-BE49-F238E27FC236}">
                <a16:creationId xmlns:a16="http://schemas.microsoft.com/office/drawing/2014/main" id="{4DB35C9C-FF3A-4C9A-314A-2808365F5A53}"/>
              </a:ext>
            </a:extLst>
          </p:cNvPr>
          <p:cNvSpPr/>
          <p:nvPr/>
        </p:nvSpPr>
        <p:spPr>
          <a:xfrm>
            <a:off x="6190457" y="4125316"/>
            <a:ext cx="5340053" cy="25400"/>
          </a:xfrm>
          <a:prstGeom prst="rect">
            <a:avLst/>
          </a:prstGeom>
          <a:solidFill>
            <a:srgbClr val="4950BC"/>
          </a:solidFill>
          <a:ln/>
        </p:spPr>
        <p:txBody>
          <a:bodyPr/>
          <a:lstStyle/>
          <a:p>
            <a:endParaRPr lang="it-IT" noProof="0"/>
          </a:p>
        </p:txBody>
      </p:sp>
      <p:sp>
        <p:nvSpPr>
          <p:cNvPr id="17" name="Text 15">
            <a:extLst>
              <a:ext uri="{FF2B5EF4-FFF2-40B4-BE49-F238E27FC236}">
                <a16:creationId xmlns:a16="http://schemas.microsoft.com/office/drawing/2014/main" id="{A960CD58-712C-D67C-C1DC-98676A46B43D}"/>
              </a:ext>
            </a:extLst>
          </p:cNvPr>
          <p:cNvSpPr/>
          <p:nvPr/>
        </p:nvSpPr>
        <p:spPr>
          <a:xfrm>
            <a:off x="6190457" y="4270572"/>
            <a:ext cx="3345061" cy="295275"/>
          </a:xfrm>
          <a:prstGeom prst="rect">
            <a:avLst/>
          </a:prstGeom>
          <a:noFill/>
          <a:ln/>
        </p:spPr>
        <p:txBody>
          <a:bodyPr wrap="none" lIns="0" tIns="0" rIns="0" bIns="0" rtlCol="0" anchor="t"/>
          <a:lstStyle/>
          <a:p>
            <a:pPr>
              <a:lnSpc>
                <a:spcPts val="2292"/>
              </a:lnSpc>
            </a:pPr>
            <a:r>
              <a:rPr lang="it-IT" b="1">
                <a:solidFill>
                  <a:srgbClr val="272525"/>
                </a:solidFill>
                <a:ea typeface="Inter Bold" pitchFamily="34" charset="-122"/>
                <a:cs typeface="Inter Bold" pitchFamily="34" charset="-120"/>
              </a:rPr>
              <a:t>Dashboard </a:t>
            </a:r>
            <a:r>
              <a:rPr lang="it-IT" b="1" err="1">
                <a:solidFill>
                  <a:srgbClr val="272525"/>
                </a:solidFill>
                <a:ea typeface="Inter Bold" pitchFamily="34" charset="-122"/>
                <a:cs typeface="Inter Bold" pitchFamily="34" charset="-120"/>
              </a:rPr>
              <a:t>Streamlit</a:t>
            </a:r>
            <a:endParaRPr lang="it-IT"/>
          </a:p>
        </p:txBody>
      </p:sp>
      <p:sp>
        <p:nvSpPr>
          <p:cNvPr id="18" name="Text 16">
            <a:extLst>
              <a:ext uri="{FF2B5EF4-FFF2-40B4-BE49-F238E27FC236}">
                <a16:creationId xmlns:a16="http://schemas.microsoft.com/office/drawing/2014/main" id="{1B33394D-8B43-CBD1-EF73-19CB6A792E64}"/>
              </a:ext>
            </a:extLst>
          </p:cNvPr>
          <p:cNvSpPr/>
          <p:nvPr/>
        </p:nvSpPr>
        <p:spPr>
          <a:xfrm>
            <a:off x="6190457" y="4679254"/>
            <a:ext cx="5340053" cy="302419"/>
          </a:xfrm>
          <a:prstGeom prst="rect">
            <a:avLst/>
          </a:prstGeom>
          <a:noFill/>
          <a:ln/>
        </p:spPr>
        <p:txBody>
          <a:bodyPr wrap="none" lIns="0" tIns="0" rIns="0" bIns="0" rtlCol="0" anchor="t"/>
          <a:lstStyle/>
          <a:p>
            <a:pPr>
              <a:lnSpc>
                <a:spcPts val="2375"/>
              </a:lnSpc>
            </a:pPr>
            <a:r>
              <a:rPr lang="it-IT">
                <a:solidFill>
                  <a:srgbClr val="272525"/>
                </a:solidFill>
                <a:ea typeface="Inter" pitchFamily="34" charset="-122"/>
                <a:cs typeface="Inter" pitchFamily="34" charset="-120"/>
              </a:rPr>
              <a:t>Creazione di una </a:t>
            </a:r>
            <a:r>
              <a:rPr lang="it-IT" b="1">
                <a:solidFill>
                  <a:srgbClr val="272525"/>
                </a:solidFill>
                <a:ea typeface="Inter" pitchFamily="34" charset="-122"/>
                <a:cs typeface="Inter" pitchFamily="34" charset="-120"/>
              </a:rPr>
              <a:t>dashboard</a:t>
            </a:r>
            <a:r>
              <a:rPr lang="it-IT">
                <a:solidFill>
                  <a:srgbClr val="272525"/>
                </a:solidFill>
                <a:ea typeface="Inter" pitchFamily="34" charset="-122"/>
                <a:cs typeface="Inter" pitchFamily="34" charset="-120"/>
              </a:rPr>
              <a:t> per la data </a:t>
            </a:r>
            <a:r>
              <a:rPr lang="it-IT" err="1">
                <a:solidFill>
                  <a:srgbClr val="272525"/>
                </a:solidFill>
                <a:ea typeface="Inter" pitchFamily="34" charset="-122"/>
                <a:cs typeface="Inter" pitchFamily="34" charset="-120"/>
              </a:rPr>
              <a:t>visualization</a:t>
            </a:r>
            <a:r>
              <a:rPr lang="it-IT">
                <a:solidFill>
                  <a:srgbClr val="272525"/>
                </a:solidFill>
                <a:ea typeface="Inter" pitchFamily="34" charset="-122"/>
                <a:cs typeface="Inter" pitchFamily="34" charset="-120"/>
              </a:rPr>
              <a:t>.</a:t>
            </a:r>
            <a:endParaRPr lang="it-IT"/>
          </a:p>
          <a:p>
            <a:pPr>
              <a:lnSpc>
                <a:spcPts val="2375"/>
              </a:lnSpc>
            </a:pPr>
            <a:endParaRPr lang="it-IT" noProof="0"/>
          </a:p>
        </p:txBody>
      </p:sp>
      <p:sp>
        <p:nvSpPr>
          <p:cNvPr id="19" name="Text 17">
            <a:extLst>
              <a:ext uri="{FF2B5EF4-FFF2-40B4-BE49-F238E27FC236}">
                <a16:creationId xmlns:a16="http://schemas.microsoft.com/office/drawing/2014/main" id="{99051D00-37E7-C3D9-AC2E-383528B0D874}"/>
              </a:ext>
            </a:extLst>
          </p:cNvPr>
          <p:cNvSpPr/>
          <p:nvPr/>
        </p:nvSpPr>
        <p:spPr>
          <a:xfrm>
            <a:off x="3162585" y="5307695"/>
            <a:ext cx="189012" cy="236240"/>
          </a:xfrm>
          <a:prstGeom prst="rect">
            <a:avLst/>
          </a:prstGeom>
          <a:noFill/>
          <a:ln/>
        </p:spPr>
        <p:txBody>
          <a:bodyPr wrap="none" lIns="0" tIns="0" rIns="0" bIns="0" rtlCol="0" anchor="t"/>
          <a:lstStyle/>
          <a:p>
            <a:pPr>
              <a:lnSpc>
                <a:spcPts val="2375"/>
              </a:lnSpc>
            </a:pPr>
            <a:r>
              <a:rPr lang="it-IT" noProof="0">
                <a:solidFill>
                  <a:srgbClr val="272525"/>
                </a:solidFill>
                <a:ea typeface="Inter Light" pitchFamily="34" charset="-122"/>
                <a:cs typeface="Inter Light" pitchFamily="34" charset="-120"/>
              </a:rPr>
              <a:t>05</a:t>
            </a:r>
            <a:endParaRPr lang="it-IT" noProof="0"/>
          </a:p>
        </p:txBody>
      </p:sp>
      <p:sp>
        <p:nvSpPr>
          <p:cNvPr id="20" name="Shape 18">
            <a:extLst>
              <a:ext uri="{FF2B5EF4-FFF2-40B4-BE49-F238E27FC236}">
                <a16:creationId xmlns:a16="http://schemas.microsoft.com/office/drawing/2014/main" id="{EF52486C-D735-1690-8E9A-7EF85F04660B}"/>
              </a:ext>
            </a:extLst>
          </p:cNvPr>
          <p:cNvSpPr/>
          <p:nvPr/>
        </p:nvSpPr>
        <p:spPr>
          <a:xfrm>
            <a:off x="3162585" y="5593704"/>
            <a:ext cx="6249771" cy="45719"/>
          </a:xfrm>
          <a:prstGeom prst="rect">
            <a:avLst/>
          </a:prstGeom>
          <a:solidFill>
            <a:srgbClr val="4950BC"/>
          </a:solidFill>
          <a:ln/>
        </p:spPr>
        <p:txBody>
          <a:bodyPr/>
          <a:lstStyle/>
          <a:p>
            <a:endParaRPr lang="it-IT" noProof="0"/>
          </a:p>
        </p:txBody>
      </p:sp>
      <p:sp>
        <p:nvSpPr>
          <p:cNvPr id="21" name="Text 19">
            <a:extLst>
              <a:ext uri="{FF2B5EF4-FFF2-40B4-BE49-F238E27FC236}">
                <a16:creationId xmlns:a16="http://schemas.microsoft.com/office/drawing/2014/main" id="{B30C58FE-9AD5-5655-126F-6E0388BE5AF4}"/>
              </a:ext>
            </a:extLst>
          </p:cNvPr>
          <p:cNvSpPr/>
          <p:nvPr/>
        </p:nvSpPr>
        <p:spPr>
          <a:xfrm>
            <a:off x="3162585" y="5738962"/>
            <a:ext cx="2821583" cy="295275"/>
          </a:xfrm>
          <a:prstGeom prst="rect">
            <a:avLst/>
          </a:prstGeom>
          <a:noFill/>
          <a:ln/>
        </p:spPr>
        <p:txBody>
          <a:bodyPr wrap="none" lIns="0" tIns="0" rIns="0" bIns="0" rtlCol="0" anchor="t"/>
          <a:lstStyle/>
          <a:p>
            <a:r>
              <a:rPr lang="it-IT" b="1"/>
              <a:t>Dalle Analisi alle Azioni: Impatti sulla Pianificazione dei Trasporti</a:t>
            </a:r>
            <a:endParaRPr lang="it-IT">
              <a:effectLst/>
            </a:endParaRPr>
          </a:p>
        </p:txBody>
      </p:sp>
      <p:sp>
        <p:nvSpPr>
          <p:cNvPr id="22" name="Text 20">
            <a:extLst>
              <a:ext uri="{FF2B5EF4-FFF2-40B4-BE49-F238E27FC236}">
                <a16:creationId xmlns:a16="http://schemas.microsoft.com/office/drawing/2014/main" id="{AFCC845B-8C25-108F-C962-A36C23A842A2}"/>
              </a:ext>
            </a:extLst>
          </p:cNvPr>
          <p:cNvSpPr/>
          <p:nvPr/>
        </p:nvSpPr>
        <p:spPr>
          <a:xfrm>
            <a:off x="3162585" y="6093865"/>
            <a:ext cx="6249771" cy="607714"/>
          </a:xfrm>
          <a:prstGeom prst="rect">
            <a:avLst/>
          </a:prstGeom>
          <a:noFill/>
          <a:ln/>
        </p:spPr>
        <p:txBody>
          <a:bodyPr wrap="none" lIns="0" tIns="0" rIns="0" bIns="0" rtlCol="0" anchor="t"/>
          <a:lstStyle/>
          <a:p>
            <a:r>
              <a:rPr lang="it-IT"/>
              <a:t>Collegamento Risultati ad un contesto decisionale o di supporto alle</a:t>
            </a:r>
          </a:p>
          <a:p>
            <a:r>
              <a:rPr lang="it-IT"/>
              <a:t>decisioni per la pianificazione dei Trasporti </a:t>
            </a:r>
            <a:endParaRPr lang="it-IT">
              <a:effectLst/>
            </a:endParaRPr>
          </a:p>
        </p:txBody>
      </p:sp>
    </p:spTree>
    <p:extLst>
      <p:ext uri="{BB962C8B-B14F-4D97-AF65-F5344CB8AC3E}">
        <p14:creationId xmlns:p14="http://schemas.microsoft.com/office/powerpoint/2010/main" val="225821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64D3F-B5A5-FB6A-D5B8-9CCABF629EA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46B2A2F-9A2C-C6BE-F43E-192EBE42F9D1}"/>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AB527609-7DAB-4179-BA8E-215ACE26B43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Modello Random Forest</a:t>
            </a:r>
            <a:endParaRPr lang="it-IT" sz="1708" noProof="0">
              <a:solidFill>
                <a:schemeClr val="accent6">
                  <a:lumMod val="50000"/>
                </a:schemeClr>
              </a:solidFill>
              <a:latin typeface="+mj-lt"/>
            </a:endParaRPr>
          </a:p>
        </p:txBody>
      </p:sp>
      <p:sp>
        <p:nvSpPr>
          <p:cNvPr id="5" name="CasellaDiTesto 4">
            <a:extLst>
              <a:ext uri="{FF2B5EF4-FFF2-40B4-BE49-F238E27FC236}">
                <a16:creationId xmlns:a16="http://schemas.microsoft.com/office/drawing/2014/main" id="{30027598-0704-12DB-85E8-B7CCDB1C7AA7}"/>
              </a:ext>
            </a:extLst>
          </p:cNvPr>
          <p:cNvSpPr txBox="1"/>
          <p:nvPr/>
        </p:nvSpPr>
        <p:spPr>
          <a:xfrm>
            <a:off x="384472" y="3429000"/>
            <a:ext cx="11353872" cy="615553"/>
          </a:xfrm>
          <a:prstGeom prst="rect">
            <a:avLst/>
          </a:prstGeom>
          <a:noFill/>
        </p:spPr>
        <p:txBody>
          <a:bodyPr wrap="square">
            <a:spAutoFit/>
          </a:bodyPr>
          <a:lstStyle/>
          <a:p>
            <a:r>
              <a:rPr lang="it-IT" sz="1700" noProof="0"/>
              <a:t>Si può osservare come il modello di regressione lineare </a:t>
            </a:r>
            <a:r>
              <a:rPr lang="it-IT" sz="1700" b="1" noProof="0"/>
              <a:t>sia in grado di battere nettamente una baseline semplice</a:t>
            </a:r>
            <a:r>
              <a:rPr lang="it-IT" sz="1700" noProof="0"/>
              <a:t> come quella che predice l'ora di ciascuna riga come quella (nota) dell'ora della riga che la precede!</a:t>
            </a:r>
            <a:endParaRPr lang="it-IT" noProof="0"/>
          </a:p>
        </p:txBody>
      </p:sp>
      <p:sp>
        <p:nvSpPr>
          <p:cNvPr id="6" name="CasellaDiTesto 5">
            <a:extLst>
              <a:ext uri="{FF2B5EF4-FFF2-40B4-BE49-F238E27FC236}">
                <a16:creationId xmlns:a16="http://schemas.microsoft.com/office/drawing/2014/main" id="{D9FF0B9D-65B4-1259-D495-F025D306DBDA}"/>
              </a:ext>
            </a:extLst>
          </p:cNvPr>
          <p:cNvSpPr txBox="1"/>
          <p:nvPr/>
        </p:nvSpPr>
        <p:spPr>
          <a:xfrm>
            <a:off x="384472" y="1655020"/>
            <a:ext cx="11353872" cy="1661993"/>
          </a:xfrm>
          <a:prstGeom prst="rect">
            <a:avLst/>
          </a:prstGeom>
          <a:noFill/>
        </p:spPr>
        <p:txBody>
          <a:bodyPr wrap="square">
            <a:spAutoFit/>
          </a:bodyPr>
          <a:lstStyle/>
          <a:p>
            <a:pPr algn="just"/>
            <a:r>
              <a:rPr lang="it-IT" sz="1700" noProof="0"/>
              <a:t>Per comprendere se il modello stia effettivamente</a:t>
            </a:r>
            <a:r>
              <a:rPr lang="it-IT" sz="1700"/>
              <a:t> ottenendo un buon MAE</a:t>
            </a:r>
            <a:r>
              <a:rPr lang="it-IT" sz="1700" noProof="0"/>
              <a:t>, siamo andati a confrontare le prestazioni del nostro modello con una baseline settata sull’ora precedente (come abbiamo fatto per il regressore lineare)</a:t>
            </a:r>
          </a:p>
          <a:p>
            <a:pPr algn="just"/>
            <a:endParaRPr lang="it-IT" sz="1700" noProof="0"/>
          </a:p>
          <a:p>
            <a:pPr algn="just"/>
            <a:r>
              <a:rPr lang="it-IT" sz="1700" noProof="0">
                <a:solidFill>
                  <a:schemeClr val="accent6">
                    <a:lumMod val="50000"/>
                  </a:schemeClr>
                </a:solidFill>
              </a:rPr>
              <a:t>Risultati Baseline:</a:t>
            </a:r>
            <a:endParaRPr lang="it-IT" sz="1700" noProof="0"/>
          </a:p>
          <a:p>
            <a:pPr marL="285750" indent="-285750" algn="just">
              <a:buFontTx/>
              <a:buChar char="-"/>
            </a:pPr>
            <a:r>
              <a:rPr lang="it-IT" sz="1700" noProof="0"/>
              <a:t>MAE baseline ora precedente: 590.8036816963765 </a:t>
            </a:r>
          </a:p>
          <a:p>
            <a:pPr marL="285750" indent="-285750" algn="just">
              <a:buFontTx/>
              <a:buChar char="-"/>
            </a:pPr>
            <a:r>
              <a:rPr lang="it-IT" sz="1700" noProof="0"/>
              <a:t>RMSE baseline ora precedente: 817.8006040791096</a:t>
            </a:r>
          </a:p>
        </p:txBody>
      </p:sp>
      <p:sp>
        <p:nvSpPr>
          <p:cNvPr id="8" name="Text 1">
            <a:extLst>
              <a:ext uri="{FF2B5EF4-FFF2-40B4-BE49-F238E27FC236}">
                <a16:creationId xmlns:a16="http://schemas.microsoft.com/office/drawing/2014/main" id="{E8F7541A-F2B0-F788-8921-AB4DB35E5C70}"/>
              </a:ext>
            </a:extLst>
          </p:cNvPr>
          <p:cNvSpPr/>
          <p:nvPr/>
        </p:nvSpPr>
        <p:spPr>
          <a:xfrm>
            <a:off x="384472" y="1308191"/>
            <a:ext cx="4943376" cy="274638"/>
          </a:xfrm>
          <a:prstGeom prst="rect">
            <a:avLst/>
          </a:prstGeom>
          <a:noFill/>
          <a:ln/>
        </p:spPr>
        <p:txBody>
          <a:bodyPr wrap="none" lIns="0" tIns="0" rIns="0" bIns="0" rtlCol="0" anchor="t"/>
          <a:lstStyle/>
          <a:p>
            <a:r>
              <a:rPr lang="it-IT" noProof="0">
                <a:solidFill>
                  <a:schemeClr val="accent6">
                    <a:lumMod val="50000"/>
                  </a:schemeClr>
                </a:solidFill>
              </a:rPr>
              <a:t>Confronto con Baseline ora precedente</a:t>
            </a:r>
          </a:p>
        </p:txBody>
      </p:sp>
    </p:spTree>
    <p:extLst>
      <p:ext uri="{BB962C8B-B14F-4D97-AF65-F5344CB8AC3E}">
        <p14:creationId xmlns:p14="http://schemas.microsoft.com/office/powerpoint/2010/main" val="301604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ECC68-6AFD-4BEF-F711-BDE9DE2CB01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C81DE9-9601-48AC-0EEF-7C8BBF11AAE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3: Modelli</a:t>
            </a:r>
            <a:endParaRPr lang="it-IT" sz="2125" noProof="0">
              <a:latin typeface="+mj-lt"/>
            </a:endParaRPr>
          </a:p>
        </p:txBody>
      </p:sp>
      <p:sp>
        <p:nvSpPr>
          <p:cNvPr id="3" name="Text 1">
            <a:extLst>
              <a:ext uri="{FF2B5EF4-FFF2-40B4-BE49-F238E27FC236}">
                <a16:creationId xmlns:a16="http://schemas.microsoft.com/office/drawing/2014/main" id="{EE9F00B8-AAD3-8887-1D98-57EA7A6AC0BC}"/>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rPr>
              <a:t>Confronto Modelli ad Albero</a:t>
            </a:r>
            <a:endParaRPr lang="it-IT" sz="1708" noProof="0">
              <a:solidFill>
                <a:schemeClr val="accent6">
                  <a:lumMod val="50000"/>
                </a:schemeClr>
              </a:solidFill>
              <a:latin typeface="+mj-lt"/>
            </a:endParaRPr>
          </a:p>
        </p:txBody>
      </p:sp>
      <p:sp>
        <p:nvSpPr>
          <p:cNvPr id="6" name="CasellaDiTesto 5">
            <a:extLst>
              <a:ext uri="{FF2B5EF4-FFF2-40B4-BE49-F238E27FC236}">
                <a16:creationId xmlns:a16="http://schemas.microsoft.com/office/drawing/2014/main" id="{52852B1B-8172-9771-D00D-A9E52D6E6F84}"/>
              </a:ext>
            </a:extLst>
          </p:cNvPr>
          <p:cNvSpPr txBox="1"/>
          <p:nvPr/>
        </p:nvSpPr>
        <p:spPr>
          <a:xfrm>
            <a:off x="384472" y="1489920"/>
            <a:ext cx="11353872" cy="646331"/>
          </a:xfrm>
          <a:prstGeom prst="rect">
            <a:avLst/>
          </a:prstGeom>
          <a:noFill/>
        </p:spPr>
        <p:txBody>
          <a:bodyPr wrap="square">
            <a:spAutoFit/>
          </a:bodyPr>
          <a:lstStyle/>
          <a:p>
            <a:r>
              <a:rPr lang="it-IT" noProof="0"/>
              <a:t>Il </a:t>
            </a:r>
            <a:r>
              <a:rPr lang="it-IT" b="1" noProof="0"/>
              <a:t>Random Forest</a:t>
            </a:r>
            <a:r>
              <a:rPr lang="it-IT" noProof="0"/>
              <a:t> ha fornito un punteggio R² migliore rispetto al Decision Tree e batte il modello precedente anche per quanto riguarda la metrica del Mean Absolute </a:t>
            </a:r>
            <a:r>
              <a:rPr lang="it-IT" noProof="0" err="1"/>
              <a:t>Error</a:t>
            </a:r>
            <a:r>
              <a:rPr lang="it-IT" noProof="0"/>
              <a:t>.</a:t>
            </a:r>
          </a:p>
        </p:txBody>
      </p:sp>
      <p:sp>
        <p:nvSpPr>
          <p:cNvPr id="8" name="Text 1">
            <a:extLst>
              <a:ext uri="{FF2B5EF4-FFF2-40B4-BE49-F238E27FC236}">
                <a16:creationId xmlns:a16="http://schemas.microsoft.com/office/drawing/2014/main" id="{5CFAD14B-84C0-D946-5B95-0CEFEA5C85DD}"/>
              </a:ext>
            </a:extLst>
          </p:cNvPr>
          <p:cNvSpPr/>
          <p:nvPr/>
        </p:nvSpPr>
        <p:spPr>
          <a:xfrm>
            <a:off x="384472" y="1143091"/>
            <a:ext cx="4943376" cy="274638"/>
          </a:xfrm>
          <a:prstGeom prst="rect">
            <a:avLst/>
          </a:prstGeom>
          <a:noFill/>
          <a:ln/>
        </p:spPr>
        <p:txBody>
          <a:bodyPr wrap="none" lIns="0" tIns="0" rIns="0" bIns="0" rtlCol="0" anchor="t"/>
          <a:lstStyle/>
          <a:p>
            <a:r>
              <a:rPr lang="it-IT" noProof="0">
                <a:solidFill>
                  <a:schemeClr val="accent6">
                    <a:lumMod val="50000"/>
                  </a:schemeClr>
                </a:solidFill>
              </a:rPr>
              <a:t>Decision Tree Model vs Random Forest Model</a:t>
            </a:r>
          </a:p>
        </p:txBody>
      </p:sp>
      <p:sp>
        <p:nvSpPr>
          <p:cNvPr id="4" name="CasellaDiTesto 3">
            <a:extLst>
              <a:ext uri="{FF2B5EF4-FFF2-40B4-BE49-F238E27FC236}">
                <a16:creationId xmlns:a16="http://schemas.microsoft.com/office/drawing/2014/main" id="{7EBBB762-44E3-E0B5-5E29-918A33483D52}"/>
              </a:ext>
            </a:extLst>
          </p:cNvPr>
          <p:cNvSpPr txBox="1"/>
          <p:nvPr/>
        </p:nvSpPr>
        <p:spPr>
          <a:xfrm>
            <a:off x="384472" y="2208442"/>
            <a:ext cx="4917630" cy="3108543"/>
          </a:xfrm>
          <a:prstGeom prst="rect">
            <a:avLst/>
          </a:prstGeom>
          <a:noFill/>
        </p:spPr>
        <p:txBody>
          <a:bodyPr wrap="square">
            <a:spAutoFit/>
          </a:bodyPr>
          <a:lstStyle/>
          <a:p>
            <a:r>
              <a:rPr lang="it-IT" sz="1600" noProof="0">
                <a:solidFill>
                  <a:schemeClr val="accent6">
                    <a:lumMod val="50000"/>
                  </a:schemeClr>
                </a:solidFill>
              </a:rPr>
              <a:t>Decision Tree Model:</a:t>
            </a:r>
            <a:endParaRPr lang="it-IT" sz="1600" noProof="0"/>
          </a:p>
          <a:p>
            <a:pPr marL="285750" indent="-285750">
              <a:buFont typeface="Arial" panose="020B0604020202020204" pitchFamily="34" charset="0"/>
              <a:buChar char="•"/>
            </a:pPr>
            <a:r>
              <a:rPr lang="it-IT" sz="1600" noProof="0"/>
              <a:t>R </a:t>
            </a:r>
            <a:r>
              <a:rPr lang="it-IT" sz="1600" noProof="0" err="1"/>
              <a:t>Squared</a:t>
            </a:r>
            <a:r>
              <a:rPr lang="it-IT" sz="1600" noProof="0"/>
              <a:t> : 0.977614534567297</a:t>
            </a:r>
          </a:p>
          <a:p>
            <a:pPr marL="285750" indent="-285750">
              <a:buFont typeface="Arial" panose="020B0604020202020204" pitchFamily="34" charset="0"/>
              <a:buChar char="•"/>
            </a:pPr>
            <a:r>
              <a:rPr lang="it-IT" sz="1600" noProof="0"/>
              <a:t>Mean Absolute </a:t>
            </a:r>
            <a:r>
              <a:rPr lang="it-IT" sz="1600" noProof="0" err="1"/>
              <a:t>Error</a:t>
            </a:r>
            <a:r>
              <a:rPr lang="it-IT" sz="1600" noProof="0"/>
              <a:t> : 187.10605078399567</a:t>
            </a:r>
          </a:p>
          <a:p>
            <a:pPr marL="285750" indent="-285750">
              <a:buFont typeface="Arial" panose="020B0604020202020204" pitchFamily="34" charset="0"/>
              <a:buChar char="•"/>
            </a:pPr>
            <a:r>
              <a:rPr lang="it-IT" sz="1600" noProof="0"/>
              <a:t>Mean </a:t>
            </a:r>
            <a:r>
              <a:rPr lang="it-IT" sz="1600" noProof="0" err="1"/>
              <a:t>Squared</a:t>
            </a:r>
            <a:r>
              <a:rPr lang="it-IT" sz="1600" noProof="0"/>
              <a:t> </a:t>
            </a:r>
            <a:r>
              <a:rPr lang="it-IT" sz="1600" noProof="0" err="1"/>
              <a:t>Error</a:t>
            </a:r>
            <a:r>
              <a:rPr lang="it-IT" sz="1600" noProof="0"/>
              <a:t> : 86922.1465374257</a:t>
            </a:r>
          </a:p>
          <a:p>
            <a:pPr marL="285750" indent="-285750">
              <a:buFont typeface="Arial" panose="020B0604020202020204" pitchFamily="34" charset="0"/>
              <a:buChar char="•"/>
            </a:pPr>
            <a:r>
              <a:rPr lang="it-IT" sz="1600" noProof="0"/>
              <a:t>Root Mean </a:t>
            </a:r>
            <a:r>
              <a:rPr lang="it-IT" sz="1600" noProof="0" err="1"/>
              <a:t>Squared</a:t>
            </a:r>
            <a:r>
              <a:rPr lang="it-IT" sz="1600" noProof="0"/>
              <a:t> </a:t>
            </a:r>
            <a:r>
              <a:rPr lang="it-IT" sz="1600" noProof="0" err="1"/>
              <a:t>Error</a:t>
            </a:r>
            <a:r>
              <a:rPr lang="it-IT" sz="1600" noProof="0"/>
              <a:t> : 294.82562055802697</a:t>
            </a:r>
          </a:p>
          <a:p>
            <a:pPr marL="285750" indent="-285750">
              <a:buFont typeface="Arial" panose="020B0604020202020204" pitchFamily="34" charset="0"/>
              <a:buChar char="•"/>
            </a:pPr>
            <a:r>
              <a:rPr lang="it-IT" sz="1600" noProof="0"/>
              <a:t>Bias </a:t>
            </a:r>
            <a:r>
              <a:rPr lang="it-IT" sz="1600" noProof="0" err="1"/>
              <a:t>Error</a:t>
            </a:r>
            <a:endParaRPr lang="it-IT" sz="1600" noProof="0"/>
          </a:p>
          <a:p>
            <a:pPr marL="285750" indent="-285750">
              <a:buFont typeface="Arial" panose="020B0604020202020204" pitchFamily="34" charset="0"/>
              <a:buChar char="•"/>
            </a:pPr>
            <a:r>
              <a:rPr lang="it-IT" sz="1600" noProof="0" err="1"/>
              <a:t>Actual</a:t>
            </a:r>
            <a:r>
              <a:rPr lang="it-IT" sz="1600" noProof="0"/>
              <a:t> </a:t>
            </a:r>
            <a:r>
              <a:rPr lang="it-IT" sz="1600" noProof="0" err="1"/>
              <a:t>value</a:t>
            </a:r>
            <a:r>
              <a:rPr lang="it-IT" sz="1600" noProof="0"/>
              <a:t> : 3337.3080563250232</a:t>
            </a:r>
          </a:p>
          <a:p>
            <a:pPr marL="285750" indent="-285750">
              <a:buFont typeface="Arial" panose="020B0604020202020204" pitchFamily="34" charset="0"/>
              <a:buChar char="•"/>
            </a:pPr>
            <a:r>
              <a:rPr lang="it-IT" sz="1600" noProof="0" err="1"/>
              <a:t>Predicted</a:t>
            </a:r>
            <a:r>
              <a:rPr lang="it-IT" sz="1600" noProof="0"/>
              <a:t> </a:t>
            </a:r>
            <a:r>
              <a:rPr lang="it-IT" sz="1600" noProof="0" err="1"/>
              <a:t>value</a:t>
            </a:r>
            <a:r>
              <a:rPr lang="it-IT" sz="1600" noProof="0"/>
              <a:t> : 3341.351133878535</a:t>
            </a:r>
          </a:p>
          <a:p>
            <a:pPr marL="285750" indent="-285750">
              <a:buFont typeface="Arial" panose="020B0604020202020204" pitchFamily="34" charset="0"/>
              <a:buChar char="•"/>
            </a:pPr>
            <a:r>
              <a:rPr lang="it-IT" sz="1600" noProof="0" err="1"/>
              <a:t>Variance</a:t>
            </a:r>
            <a:r>
              <a:rPr lang="it-IT" sz="1600" noProof="0"/>
              <a:t> </a:t>
            </a:r>
            <a:r>
              <a:rPr lang="it-IT" sz="1600" noProof="0" err="1"/>
              <a:t>Error</a:t>
            </a:r>
            <a:endParaRPr lang="it-IT" sz="1600" noProof="0"/>
          </a:p>
          <a:p>
            <a:pPr marL="285750" indent="-285750">
              <a:buFont typeface="Arial" panose="020B0604020202020204" pitchFamily="34" charset="0"/>
              <a:buChar char="•"/>
            </a:pPr>
            <a:r>
              <a:rPr lang="it-IT" sz="1600" noProof="0" err="1"/>
              <a:t>Actual</a:t>
            </a:r>
            <a:r>
              <a:rPr lang="it-IT" sz="1600" noProof="0"/>
              <a:t> </a:t>
            </a:r>
            <a:r>
              <a:rPr lang="it-IT" sz="1600" noProof="0" err="1"/>
              <a:t>value</a:t>
            </a:r>
            <a:r>
              <a:rPr lang="it-IT" sz="1600" noProof="0"/>
              <a:t> : 3883420.718780745</a:t>
            </a:r>
          </a:p>
          <a:p>
            <a:pPr marL="285750" indent="-285750">
              <a:buFont typeface="Arial" panose="020B0604020202020204" pitchFamily="34" charset="0"/>
              <a:buChar char="•"/>
            </a:pPr>
            <a:r>
              <a:rPr lang="it-IT" sz="1600" noProof="0" err="1"/>
              <a:t>Predicted</a:t>
            </a:r>
            <a:r>
              <a:rPr lang="it-IT" sz="1600" noProof="0"/>
              <a:t> </a:t>
            </a:r>
            <a:r>
              <a:rPr lang="it-IT" sz="1600" noProof="0" err="1"/>
              <a:t>value</a:t>
            </a:r>
            <a:r>
              <a:rPr lang="it-IT" sz="1600" noProof="0"/>
              <a:t> : 3837867.10808853</a:t>
            </a:r>
          </a:p>
          <a:p>
            <a:endParaRPr lang="it-IT" sz="1600" noProof="0"/>
          </a:p>
        </p:txBody>
      </p:sp>
      <p:sp>
        <p:nvSpPr>
          <p:cNvPr id="5" name="CasellaDiTesto 4">
            <a:extLst>
              <a:ext uri="{FF2B5EF4-FFF2-40B4-BE49-F238E27FC236}">
                <a16:creationId xmlns:a16="http://schemas.microsoft.com/office/drawing/2014/main" id="{6D421C62-944F-3E07-459C-6E0A31819859}"/>
              </a:ext>
            </a:extLst>
          </p:cNvPr>
          <p:cNvSpPr txBox="1"/>
          <p:nvPr/>
        </p:nvSpPr>
        <p:spPr>
          <a:xfrm>
            <a:off x="5903928" y="2208442"/>
            <a:ext cx="4917630" cy="2862322"/>
          </a:xfrm>
          <a:prstGeom prst="rect">
            <a:avLst/>
          </a:prstGeom>
          <a:noFill/>
        </p:spPr>
        <p:txBody>
          <a:bodyPr wrap="square">
            <a:spAutoFit/>
          </a:bodyPr>
          <a:lstStyle/>
          <a:p>
            <a:r>
              <a:rPr lang="it-IT" sz="1600" noProof="0">
                <a:solidFill>
                  <a:schemeClr val="accent6">
                    <a:lumMod val="50000"/>
                  </a:schemeClr>
                </a:solidFill>
              </a:rPr>
              <a:t>Random Forest Model</a:t>
            </a:r>
            <a:endParaRPr lang="it-IT" sz="1600" noProof="0"/>
          </a:p>
          <a:p>
            <a:pPr marL="285750" indent="-285750">
              <a:buFont typeface="Arial" panose="020B0604020202020204" pitchFamily="34" charset="0"/>
              <a:buChar char="•"/>
            </a:pPr>
            <a:r>
              <a:rPr lang="it-IT" sz="1600" noProof="0"/>
              <a:t>R </a:t>
            </a:r>
            <a:r>
              <a:rPr lang="it-IT" sz="1600" noProof="0" err="1"/>
              <a:t>Squared</a:t>
            </a:r>
            <a:r>
              <a:rPr lang="it-IT" sz="1600" noProof="0"/>
              <a:t> : 0.984243655230206</a:t>
            </a:r>
          </a:p>
          <a:p>
            <a:pPr marL="285750" indent="-285750">
              <a:buFont typeface="Arial" panose="020B0604020202020204" pitchFamily="34" charset="0"/>
              <a:buChar char="•"/>
            </a:pPr>
            <a:r>
              <a:rPr lang="it-IT" sz="1600" noProof="0"/>
              <a:t>Mean Absolute </a:t>
            </a:r>
            <a:r>
              <a:rPr lang="it-IT" sz="1600" noProof="0" err="1"/>
              <a:t>Error</a:t>
            </a:r>
            <a:r>
              <a:rPr lang="it-IT" sz="1600" noProof="0"/>
              <a:t> : 156.30506001846723</a:t>
            </a:r>
          </a:p>
          <a:p>
            <a:pPr marL="285750" indent="-285750">
              <a:buFont typeface="Arial" panose="020B0604020202020204" pitchFamily="34" charset="0"/>
              <a:buChar char="•"/>
            </a:pPr>
            <a:r>
              <a:rPr lang="it-IT" sz="1600" noProof="0"/>
              <a:t>Mean </a:t>
            </a:r>
            <a:r>
              <a:rPr lang="it-IT" sz="1600" noProof="0" err="1"/>
              <a:t>Squared</a:t>
            </a:r>
            <a:r>
              <a:rPr lang="it-IT" sz="1600" noProof="0"/>
              <a:t> </a:t>
            </a:r>
            <a:r>
              <a:rPr lang="it-IT" sz="1600" noProof="0" err="1"/>
              <a:t>Error</a:t>
            </a:r>
            <a:r>
              <a:rPr lang="it-IT" sz="1600" noProof="0"/>
              <a:t> : 61181.45334487536</a:t>
            </a:r>
          </a:p>
          <a:p>
            <a:pPr marL="285750" indent="-285750">
              <a:buFont typeface="Arial" panose="020B0604020202020204" pitchFamily="34" charset="0"/>
              <a:buChar char="•"/>
            </a:pPr>
            <a:r>
              <a:rPr lang="it-IT" sz="1600" noProof="0"/>
              <a:t>Root Mean </a:t>
            </a:r>
            <a:r>
              <a:rPr lang="it-IT" sz="1600" noProof="0" err="1"/>
              <a:t>Squared</a:t>
            </a:r>
            <a:r>
              <a:rPr lang="it-IT" sz="1600" noProof="0"/>
              <a:t> </a:t>
            </a:r>
            <a:r>
              <a:rPr lang="it-IT" sz="1600" noProof="0" err="1"/>
              <a:t>Error</a:t>
            </a:r>
            <a:r>
              <a:rPr lang="it-IT" sz="1600" noProof="0"/>
              <a:t> : 247.34884949171555</a:t>
            </a:r>
          </a:p>
          <a:p>
            <a:pPr marL="285750" indent="-285750">
              <a:buFont typeface="Arial" panose="020B0604020202020204" pitchFamily="34" charset="0"/>
              <a:buChar char="•"/>
            </a:pPr>
            <a:r>
              <a:rPr lang="it-IT" sz="1600" noProof="0"/>
              <a:t>Bias </a:t>
            </a:r>
            <a:r>
              <a:rPr lang="it-IT" sz="1600" noProof="0" err="1"/>
              <a:t>Error</a:t>
            </a:r>
            <a:endParaRPr lang="it-IT" sz="1600" noProof="0"/>
          </a:p>
          <a:p>
            <a:pPr marL="285750" indent="-285750">
              <a:buFont typeface="Arial" panose="020B0604020202020204" pitchFamily="34" charset="0"/>
              <a:buChar char="•"/>
            </a:pPr>
            <a:r>
              <a:rPr lang="it-IT" sz="1600" noProof="0" err="1"/>
              <a:t>Actual</a:t>
            </a:r>
            <a:r>
              <a:rPr lang="it-IT" sz="1600" noProof="0"/>
              <a:t> </a:t>
            </a:r>
            <a:r>
              <a:rPr lang="it-IT" sz="1600" noProof="0" err="1"/>
              <a:t>value</a:t>
            </a:r>
            <a:r>
              <a:rPr lang="it-IT" sz="1600" noProof="0"/>
              <a:t> : 3337.3080563250232</a:t>
            </a:r>
          </a:p>
          <a:p>
            <a:pPr marL="285750" indent="-285750">
              <a:buFont typeface="Arial" panose="020B0604020202020204" pitchFamily="34" charset="0"/>
              <a:buChar char="•"/>
            </a:pPr>
            <a:r>
              <a:rPr lang="it-IT" sz="1600" noProof="0" err="1"/>
              <a:t>Predicted</a:t>
            </a:r>
            <a:r>
              <a:rPr lang="it-IT" sz="1600" noProof="0"/>
              <a:t> </a:t>
            </a:r>
            <a:r>
              <a:rPr lang="it-IT" sz="1600" noProof="0" err="1"/>
              <a:t>value</a:t>
            </a:r>
            <a:r>
              <a:rPr lang="it-IT" sz="1600" noProof="0"/>
              <a:t> : 3344.830011542013</a:t>
            </a:r>
          </a:p>
          <a:p>
            <a:pPr marL="285750" indent="-285750">
              <a:buFont typeface="Arial" panose="020B0604020202020204" pitchFamily="34" charset="0"/>
              <a:buChar char="•"/>
            </a:pPr>
            <a:r>
              <a:rPr lang="it-IT" sz="1600" noProof="0" err="1"/>
              <a:t>Variance</a:t>
            </a:r>
            <a:r>
              <a:rPr lang="it-IT" sz="1600" noProof="0"/>
              <a:t> </a:t>
            </a:r>
            <a:r>
              <a:rPr lang="it-IT" sz="1600" noProof="0" err="1"/>
              <a:t>Error</a:t>
            </a:r>
            <a:endParaRPr lang="it-IT" sz="1600" noProof="0"/>
          </a:p>
          <a:p>
            <a:pPr marL="285750" indent="-285750">
              <a:buFont typeface="Arial" panose="020B0604020202020204" pitchFamily="34" charset="0"/>
              <a:buChar char="•"/>
            </a:pPr>
            <a:r>
              <a:rPr lang="it-IT" sz="1600" noProof="0" err="1"/>
              <a:t>Actual</a:t>
            </a:r>
            <a:r>
              <a:rPr lang="it-IT" sz="1600" noProof="0"/>
              <a:t> </a:t>
            </a:r>
            <a:r>
              <a:rPr lang="it-IT" sz="1600" noProof="0" err="1"/>
              <a:t>value</a:t>
            </a:r>
            <a:r>
              <a:rPr lang="it-IT" sz="1600" noProof="0"/>
              <a:t> : 3883420.718780745</a:t>
            </a:r>
          </a:p>
          <a:p>
            <a:pPr marL="285750" indent="-285750">
              <a:buFont typeface="Arial" panose="020B0604020202020204" pitchFamily="34" charset="0"/>
              <a:buChar char="•"/>
            </a:pPr>
            <a:r>
              <a:rPr lang="it-IT" sz="1600" noProof="0" err="1"/>
              <a:t>Predicted</a:t>
            </a:r>
            <a:r>
              <a:rPr lang="it-IT" sz="1600" noProof="0"/>
              <a:t> </a:t>
            </a:r>
            <a:r>
              <a:rPr lang="it-IT" sz="1600" noProof="0" err="1"/>
              <a:t>value</a:t>
            </a:r>
            <a:r>
              <a:rPr lang="it-IT" sz="1600" noProof="0"/>
              <a:t> : 3816495.8444908694</a:t>
            </a:r>
          </a:p>
        </p:txBody>
      </p:sp>
      <p:sp>
        <p:nvSpPr>
          <p:cNvPr id="7" name="CasellaDiTesto 6">
            <a:extLst>
              <a:ext uri="{FF2B5EF4-FFF2-40B4-BE49-F238E27FC236}">
                <a16:creationId xmlns:a16="http://schemas.microsoft.com/office/drawing/2014/main" id="{99C7A072-F24E-52F5-30D6-BB7F92D00083}"/>
              </a:ext>
            </a:extLst>
          </p:cNvPr>
          <p:cNvSpPr txBox="1"/>
          <p:nvPr/>
        </p:nvSpPr>
        <p:spPr>
          <a:xfrm>
            <a:off x="384472" y="5282349"/>
            <a:ext cx="11353872" cy="646331"/>
          </a:xfrm>
          <a:prstGeom prst="rect">
            <a:avLst/>
          </a:prstGeom>
          <a:noFill/>
        </p:spPr>
        <p:txBody>
          <a:bodyPr wrap="square">
            <a:spAutoFit/>
          </a:bodyPr>
          <a:lstStyle/>
          <a:p>
            <a:r>
              <a:rPr lang="it-IT" noProof="0"/>
              <a:t>A questo punto, avendo selezionato il modello </a:t>
            </a:r>
            <a:r>
              <a:rPr lang="it-IT" b="1" noProof="0"/>
              <a:t>Random Forest </a:t>
            </a:r>
            <a:r>
              <a:rPr lang="it-IT" noProof="0"/>
              <a:t>come quello migliore tra i 3, procediamo </a:t>
            </a:r>
            <a:r>
              <a:rPr lang="it-IT" b="1" u="sng" noProof="0"/>
              <a:t>ad addestrarlo con tutti i dati a disposizione</a:t>
            </a:r>
            <a:r>
              <a:rPr lang="it-IT" noProof="0"/>
              <a:t>. Successivamente il modello può essere utilizzato per fare inferenza</a:t>
            </a:r>
          </a:p>
        </p:txBody>
      </p:sp>
    </p:spTree>
    <p:extLst>
      <p:ext uri="{BB962C8B-B14F-4D97-AF65-F5344CB8AC3E}">
        <p14:creationId xmlns:p14="http://schemas.microsoft.com/office/powerpoint/2010/main" val="37129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4" grpId="0"/>
      <p:bldP spid="5"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58801-C93A-6DD7-C53C-ADBB59D3E6D2}"/>
            </a:ext>
          </a:extLst>
        </p:cNvPr>
        <p:cNvGrpSpPr/>
        <p:nvPr/>
      </p:nvGrpSpPr>
      <p:grpSpPr>
        <a:xfrm>
          <a:off x="0" y="0"/>
          <a:ext cx="0" cy="0"/>
          <a:chOff x="0" y="0"/>
          <a:chExt cx="0" cy="0"/>
        </a:xfrm>
      </p:grpSpPr>
      <p:sp>
        <p:nvSpPr>
          <p:cNvPr id="10" name="CasellaDiTesto 9">
            <a:extLst>
              <a:ext uri="{FF2B5EF4-FFF2-40B4-BE49-F238E27FC236}">
                <a16:creationId xmlns:a16="http://schemas.microsoft.com/office/drawing/2014/main" id="{B9D632A8-4FE3-4355-E7E2-E8D132DD4E32}"/>
              </a:ext>
            </a:extLst>
          </p:cNvPr>
          <p:cNvSpPr txBox="1"/>
          <p:nvPr/>
        </p:nvSpPr>
        <p:spPr>
          <a:xfrm>
            <a:off x="111358" y="2436420"/>
            <a:ext cx="2877551" cy="1985159"/>
          </a:xfrm>
          <a:prstGeom prst="rect">
            <a:avLst/>
          </a:prstGeom>
          <a:noFill/>
        </p:spPr>
        <p:txBody>
          <a:bodyPr wrap="square">
            <a:spAutoFit/>
          </a:bodyPr>
          <a:lstStyle/>
          <a:p>
            <a:pPr algn="ctr"/>
            <a:r>
              <a:rPr lang="it-IT" sz="3500" b="1" noProof="0">
                <a:solidFill>
                  <a:schemeClr val="accent6">
                    <a:lumMod val="50000"/>
                  </a:schemeClr>
                </a:solidFill>
              </a:rPr>
              <a:t>Fase 4: DASHBOARD STREAMLIT</a:t>
            </a:r>
          </a:p>
          <a:p>
            <a:endParaRPr lang="it-IT" noProof="0"/>
          </a:p>
        </p:txBody>
      </p:sp>
      <p:pic>
        <p:nvPicPr>
          <p:cNvPr id="3" name="Immagine 2" descr="Immagine che contiene testo, schermata, Software multimediale, Software per la grafica&#10;&#10;Il contenuto generato dall'IA potrebbe non essere corretto.">
            <a:extLst>
              <a:ext uri="{FF2B5EF4-FFF2-40B4-BE49-F238E27FC236}">
                <a16:creationId xmlns:a16="http://schemas.microsoft.com/office/drawing/2014/main" id="{8BA5F4E8-B6C5-C5AC-BED7-4F901251B849}"/>
              </a:ext>
            </a:extLst>
          </p:cNvPr>
          <p:cNvPicPr>
            <a:picLocks noChangeAspect="1"/>
          </p:cNvPicPr>
          <p:nvPr/>
        </p:nvPicPr>
        <p:blipFill>
          <a:blip r:embed="rId2"/>
          <a:stretch>
            <a:fillRect/>
          </a:stretch>
        </p:blipFill>
        <p:spPr>
          <a:xfrm>
            <a:off x="3179410" y="1233947"/>
            <a:ext cx="8901232" cy="4595980"/>
          </a:xfrm>
          <a:prstGeom prst="rect">
            <a:avLst/>
          </a:prstGeom>
        </p:spPr>
      </p:pic>
    </p:spTree>
    <p:extLst>
      <p:ext uri="{BB962C8B-B14F-4D97-AF65-F5344CB8AC3E}">
        <p14:creationId xmlns:p14="http://schemas.microsoft.com/office/powerpoint/2010/main" val="1103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4898C-098E-5064-FDE2-A9568250B75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13A0072-BDC3-5405-2846-3E7C75F542EF}"/>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chemeClr val="accent6">
                    <a:lumMod val="50000"/>
                  </a:schemeClr>
                </a:solidFill>
                <a:latin typeface="+mj-lt"/>
                <a:ea typeface="Inter Bold" pitchFamily="34" charset="-122"/>
                <a:cs typeface="Inter Bold" pitchFamily="34" charset="-120"/>
              </a:rPr>
              <a:t>Fase 5: </a:t>
            </a:r>
            <a:r>
              <a:rPr lang="it-IT" sz="2130" b="1">
                <a:solidFill>
                  <a:schemeClr val="accent6">
                    <a:lumMod val="50000"/>
                  </a:schemeClr>
                </a:solidFill>
              </a:rPr>
              <a:t>Dalle Analisi alle Azioni</a:t>
            </a:r>
          </a:p>
          <a:p>
            <a:pPr>
              <a:lnSpc>
                <a:spcPts val="2667"/>
              </a:lnSpc>
            </a:pPr>
            <a:r>
              <a:rPr lang="it-IT" b="1"/>
              <a:t>Impatti sulla Pianificazione dei Trasporti</a:t>
            </a:r>
            <a:endParaRPr lang="it-IT"/>
          </a:p>
          <a:p>
            <a:pPr>
              <a:lnSpc>
                <a:spcPts val="2667"/>
              </a:lnSpc>
            </a:pPr>
            <a:endParaRPr lang="it-IT" sz="2125" noProof="0">
              <a:latin typeface="+mj-lt"/>
            </a:endParaRPr>
          </a:p>
        </p:txBody>
      </p:sp>
      <p:sp>
        <p:nvSpPr>
          <p:cNvPr id="4" name="CasellaDiTesto 3">
            <a:extLst>
              <a:ext uri="{FF2B5EF4-FFF2-40B4-BE49-F238E27FC236}">
                <a16:creationId xmlns:a16="http://schemas.microsoft.com/office/drawing/2014/main" id="{C6F4F50F-24DB-0924-FF55-F857800CDE8E}"/>
              </a:ext>
            </a:extLst>
          </p:cNvPr>
          <p:cNvSpPr txBox="1"/>
          <p:nvPr/>
        </p:nvSpPr>
        <p:spPr>
          <a:xfrm>
            <a:off x="303192" y="1126768"/>
            <a:ext cx="7264979" cy="2708434"/>
          </a:xfrm>
          <a:prstGeom prst="rect">
            <a:avLst/>
          </a:prstGeom>
          <a:noFill/>
        </p:spPr>
        <p:txBody>
          <a:bodyPr wrap="square">
            <a:spAutoFit/>
          </a:bodyPr>
          <a:lstStyle/>
          <a:p>
            <a:r>
              <a:rPr lang="it-IT" sz="1700"/>
              <a:t>L’analisi dei volumi di traffico trasforma i dati storici in una </a:t>
            </a:r>
            <a:r>
              <a:rPr lang="it-IT" sz="1700" b="1"/>
              <a:t>risorsa strategica per la gestione della mobilità. </a:t>
            </a:r>
          </a:p>
          <a:p>
            <a:r>
              <a:rPr lang="it-IT" sz="1700"/>
              <a:t>La conoscenza precisa dei cicli temporali permette di superare una gestione basata sull’emergenza, favorendo invece una </a:t>
            </a:r>
            <a:r>
              <a:rPr lang="it-IT" sz="1700" b="1"/>
              <a:t>pianificazione proattiva degli interventi</a:t>
            </a:r>
            <a:r>
              <a:rPr lang="it-IT" sz="1700"/>
              <a:t>. </a:t>
            </a:r>
          </a:p>
          <a:p>
            <a:r>
              <a:rPr lang="it-IT" sz="1700"/>
              <a:t>Questo si traduce nella </a:t>
            </a:r>
            <a:r>
              <a:rPr lang="it-IT" sz="1700" b="1"/>
              <a:t>possibilità di coordinare i cantieri e le attività di manutenzione esclusivamente nei periodi di minima affluenza</a:t>
            </a:r>
            <a:r>
              <a:rPr lang="it-IT" sz="1700"/>
              <a:t>, garantendo che i lavori necessari non si trasformino in un ostacolo per la fluidità del trasporto cittadino e per l'economia locale.</a:t>
            </a:r>
          </a:p>
          <a:p>
            <a:endParaRPr lang="it-IT" sz="1700"/>
          </a:p>
        </p:txBody>
      </p:sp>
      <p:pic>
        <p:nvPicPr>
          <p:cNvPr id="5" name="Immagine 4" descr="Immagine che contiene logo, Elementi grafici, testo, schermata&#10;&#10;Il contenuto generato dall'IA potrebbe non essere corretto.">
            <a:extLst>
              <a:ext uri="{FF2B5EF4-FFF2-40B4-BE49-F238E27FC236}">
                <a16:creationId xmlns:a16="http://schemas.microsoft.com/office/drawing/2014/main" id="{AC82D6AA-3568-8FE0-B458-768CB73D007D}"/>
              </a:ext>
            </a:extLst>
          </p:cNvPr>
          <p:cNvPicPr>
            <a:picLocks noChangeAspect="1"/>
          </p:cNvPicPr>
          <p:nvPr/>
        </p:nvPicPr>
        <p:blipFill>
          <a:blip r:embed="rId3"/>
          <a:stretch>
            <a:fillRect/>
          </a:stretch>
        </p:blipFill>
        <p:spPr>
          <a:xfrm>
            <a:off x="8006080" y="1126768"/>
            <a:ext cx="3351731" cy="2234487"/>
          </a:xfrm>
          <a:prstGeom prst="rect">
            <a:avLst/>
          </a:prstGeom>
        </p:spPr>
      </p:pic>
      <p:sp>
        <p:nvSpPr>
          <p:cNvPr id="7" name="CasellaDiTesto 6">
            <a:extLst>
              <a:ext uri="{FF2B5EF4-FFF2-40B4-BE49-F238E27FC236}">
                <a16:creationId xmlns:a16="http://schemas.microsoft.com/office/drawing/2014/main" id="{A1D4AC8F-9C9A-FB85-6C4D-98C159474F80}"/>
              </a:ext>
            </a:extLst>
          </p:cNvPr>
          <p:cNvSpPr txBox="1"/>
          <p:nvPr/>
        </p:nvSpPr>
        <p:spPr>
          <a:xfrm>
            <a:off x="303192" y="3858800"/>
            <a:ext cx="11185094" cy="2031325"/>
          </a:xfrm>
          <a:prstGeom prst="rect">
            <a:avLst/>
          </a:prstGeom>
          <a:noFill/>
        </p:spPr>
        <p:txBody>
          <a:bodyPr wrap="square">
            <a:spAutoFit/>
          </a:bodyPr>
          <a:lstStyle/>
          <a:p>
            <a:r>
              <a:rPr lang="it-IT" sz="1800"/>
              <a:t>Allo stesso tempo, l’integrazione delle variabili meteorologiche e dei modelli predittivi consente alle autorità di </a:t>
            </a:r>
            <a:r>
              <a:rPr lang="it-IT" sz="1800" b="1"/>
              <a:t>anticipare le criticità</a:t>
            </a:r>
            <a:r>
              <a:rPr lang="it-IT" sz="1800"/>
              <a:t> del sistema stradale. Invece di reagire alla congestione una volta che si è formata, è possibile </a:t>
            </a:r>
            <a:r>
              <a:rPr lang="it-IT" sz="1800" b="1"/>
              <a:t>predisporre misure di controllo e deviazioni del flusso in anticipo</a:t>
            </a:r>
            <a:r>
              <a:rPr lang="it-IT" sz="1800"/>
              <a:t>, migliorando la resilienza dell'intera rete infrastrutturale. </a:t>
            </a:r>
          </a:p>
          <a:p>
            <a:r>
              <a:rPr lang="it-IT" sz="1800"/>
              <a:t>Nel lungo periodo, questi risultati forniscono una base scientifica per valutare la reale capacità di carico delle strade, </a:t>
            </a:r>
            <a:r>
              <a:rPr lang="it-IT" sz="1800" b="1"/>
              <a:t>guidando i decisori verso investimenti più consapevoli</a:t>
            </a:r>
            <a:r>
              <a:rPr lang="it-IT" sz="1800"/>
              <a:t>, che si tratti di potenziamento delle infrastrutture esistenti o di incentivi verso modalità di trasporto alternative per decongestionare i tratti critici.</a:t>
            </a:r>
          </a:p>
        </p:txBody>
      </p:sp>
    </p:spTree>
    <p:extLst>
      <p:ext uri="{BB962C8B-B14F-4D97-AF65-F5344CB8AC3E}">
        <p14:creationId xmlns:p14="http://schemas.microsoft.com/office/powerpoint/2010/main" val="102063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p:bldLst>
  </p:timing>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7441BF2-5914-EB41-FF93-7854F758861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t>
            </a:r>
            <a:r>
              <a:rPr lang="it-IT" sz="2400" b="1"/>
              <a:t>Exploratory</a:t>
            </a:r>
            <a:r>
              <a:rPr lang="it-IT" sz="2400" b="1">
                <a:solidFill>
                  <a:srgbClr val="272525"/>
                </a:solidFill>
                <a:ea typeface="Inter Bold" pitchFamily="34" charset="-122"/>
                <a:cs typeface="Inter Bold" pitchFamily="34" charset="-120"/>
              </a:rPr>
              <a:t> Data Analysis (EDA)</a:t>
            </a:r>
            <a:endParaRPr lang="it-IT" sz="2400"/>
          </a:p>
          <a:p>
            <a:pPr>
              <a:lnSpc>
                <a:spcPts val="2667"/>
              </a:lnSpc>
            </a:pPr>
            <a:endParaRPr lang="it-IT" sz="2125" noProof="0">
              <a:latin typeface="+mj-lt"/>
            </a:endParaRPr>
          </a:p>
        </p:txBody>
      </p:sp>
      <p:sp>
        <p:nvSpPr>
          <p:cNvPr id="3" name="Text 1">
            <a:extLst>
              <a:ext uri="{FF2B5EF4-FFF2-40B4-BE49-F238E27FC236}">
                <a16:creationId xmlns:a16="http://schemas.microsoft.com/office/drawing/2014/main" id="{3E4CA11F-394C-C4F8-CFE5-E28F95AB5560}"/>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Pulizia Dataset</a:t>
            </a:r>
            <a:endParaRPr lang="it-IT" sz="1708" noProof="0">
              <a:latin typeface="+mj-lt"/>
            </a:endParaRPr>
          </a:p>
        </p:txBody>
      </p:sp>
      <p:sp>
        <p:nvSpPr>
          <p:cNvPr id="4" name="Text 2">
            <a:extLst>
              <a:ext uri="{FF2B5EF4-FFF2-40B4-BE49-F238E27FC236}">
                <a16:creationId xmlns:a16="http://schemas.microsoft.com/office/drawing/2014/main" id="{A03CED39-9794-6494-60A7-7F29D0FFCF51}"/>
              </a:ext>
            </a:extLst>
          </p:cNvPr>
          <p:cNvSpPr/>
          <p:nvPr/>
        </p:nvSpPr>
        <p:spPr>
          <a:xfrm>
            <a:off x="384473" y="1227632"/>
            <a:ext cx="11450269" cy="2106855"/>
          </a:xfrm>
          <a:prstGeom prst="rect">
            <a:avLst/>
          </a:prstGeom>
          <a:noFill/>
          <a:ln/>
        </p:spPr>
        <p:txBody>
          <a:bodyPr wrap="square" lIns="0" tIns="0" rIns="0" bIns="0" rtlCol="0" anchor="t"/>
          <a:lstStyle/>
          <a:p>
            <a:pPr algn="just"/>
            <a:r>
              <a:rPr lang="it-IT" sz="1600" noProof="0"/>
              <a:t>La prima operazione svolta è consistita in </a:t>
            </a:r>
            <a:r>
              <a:rPr lang="it-IT" sz="1600" b="1" noProof="0"/>
              <a:t>una pulizia preliminare </a:t>
            </a:r>
            <a:r>
              <a:rPr lang="it-IT" sz="1600" noProof="0"/>
              <a:t>dei dati. Di seguito sono riportati i passaggi che abbiamo seguito</a:t>
            </a:r>
            <a:r>
              <a:rPr lang="it-IT" sz="1600" noProof="0">
                <a:solidFill>
                  <a:srgbClr val="272525"/>
                </a:solidFill>
                <a:ea typeface="Inter" pitchFamily="34" charset="-122"/>
                <a:cs typeface="Inter" pitchFamily="34" charset="-120"/>
              </a:rPr>
              <a:t>:</a:t>
            </a:r>
          </a:p>
          <a:p>
            <a:pPr algn="just"/>
            <a:endParaRPr lang="it-IT" sz="1600" noProof="0">
              <a:solidFill>
                <a:srgbClr val="272525"/>
              </a:solidFill>
              <a:ea typeface="Inter" pitchFamily="34" charset="-122"/>
              <a:cs typeface="Inter" pitchFamily="34" charset="-120"/>
            </a:endParaRP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Conversione dati in una struttura di tipo </a:t>
            </a:r>
            <a:r>
              <a:rPr lang="it-IT" sz="1600" b="1" noProof="0" err="1">
                <a:solidFill>
                  <a:srgbClr val="272525"/>
                </a:solidFill>
                <a:ea typeface="Inter" pitchFamily="34" charset="-122"/>
                <a:cs typeface="Inter" pitchFamily="34" charset="-120"/>
              </a:rPr>
              <a:t>Dateframe</a:t>
            </a:r>
            <a:endParaRPr lang="it-IT" sz="1600" b="1" noProof="0">
              <a:solidFill>
                <a:srgbClr val="272525"/>
              </a:solidFill>
              <a:ea typeface="Inter" pitchFamily="34" charset="-122"/>
              <a:cs typeface="Inter" pitchFamily="34" charset="-120"/>
            </a:endParaRP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Conversione in 'date_time’ della feature temporale ed impostazione di quest’ultima come </a:t>
            </a:r>
            <a:r>
              <a:rPr lang="it-IT" sz="1600" b="1" noProof="0">
                <a:solidFill>
                  <a:srgbClr val="272525"/>
                </a:solidFill>
                <a:ea typeface="Inter" pitchFamily="34" charset="-122"/>
                <a:cs typeface="Inter" pitchFamily="34" charset="-120"/>
              </a:rPr>
              <a:t>Index</a:t>
            </a:r>
            <a:r>
              <a:rPr lang="it-IT" sz="1600" noProof="0">
                <a:solidFill>
                  <a:srgbClr val="272525"/>
                </a:solidFill>
                <a:ea typeface="Inter" pitchFamily="34" charset="-122"/>
                <a:cs typeface="Inter" pitchFamily="34" charset="-120"/>
              </a:rPr>
              <a:t> della </a:t>
            </a:r>
            <a:r>
              <a:rPr lang="it-IT" sz="1600" b="1" noProof="0">
                <a:solidFill>
                  <a:srgbClr val="272525"/>
                </a:solidFill>
                <a:ea typeface="Inter" pitchFamily="34" charset="-122"/>
                <a:cs typeface="Inter" pitchFamily="34" charset="-120"/>
              </a:rPr>
              <a:t>Serie Temporale</a:t>
            </a: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Riempimento dei valori </a:t>
            </a:r>
            <a:r>
              <a:rPr lang="it-IT" sz="1600" b="1" noProof="0" err="1">
                <a:solidFill>
                  <a:srgbClr val="272525"/>
                </a:solidFill>
                <a:ea typeface="Inter" pitchFamily="34" charset="-122"/>
                <a:cs typeface="Inter" pitchFamily="34" charset="-120"/>
              </a:rPr>
              <a:t>Nan</a:t>
            </a:r>
            <a:r>
              <a:rPr lang="it-IT" sz="1600" noProof="0">
                <a:solidFill>
                  <a:srgbClr val="272525"/>
                </a:solidFill>
                <a:ea typeface="Inter" pitchFamily="34" charset="-122"/>
                <a:cs typeface="Inter" pitchFamily="34" charset="-120"/>
              </a:rPr>
              <a:t> in none</a:t>
            </a: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Conversione dei gradi da Kelvin a </a:t>
            </a:r>
            <a:r>
              <a:rPr lang="it-IT" sz="1600" b="1" noProof="0">
                <a:solidFill>
                  <a:srgbClr val="272525"/>
                </a:solidFill>
                <a:ea typeface="Inter" pitchFamily="34" charset="-122"/>
                <a:cs typeface="Inter" pitchFamily="34" charset="-120"/>
              </a:rPr>
              <a:t>Celsius</a:t>
            </a:r>
            <a:r>
              <a:rPr lang="it-IT" sz="1600" noProof="0">
                <a:solidFill>
                  <a:srgbClr val="272525"/>
                </a:solidFill>
                <a:ea typeface="Inter" pitchFamily="34" charset="-122"/>
                <a:cs typeface="Inter" pitchFamily="34" charset="-120"/>
              </a:rPr>
              <a:t> </a:t>
            </a:r>
          </a:p>
          <a:p>
            <a:pPr marL="285739" indent="-285739" algn="just">
              <a:buFont typeface="Arial" panose="020B0604020202020204" pitchFamily="34" charset="0"/>
              <a:buChar char="•"/>
            </a:pPr>
            <a:r>
              <a:rPr lang="it-IT" sz="1600" noProof="0">
                <a:solidFill>
                  <a:srgbClr val="272525"/>
                </a:solidFill>
                <a:ea typeface="Inter" pitchFamily="34" charset="-122"/>
                <a:cs typeface="Inter" pitchFamily="34" charset="-120"/>
              </a:rPr>
              <a:t>Conversione in </a:t>
            </a:r>
            <a:r>
              <a:rPr lang="it-IT" sz="1600" b="1" noProof="0" err="1">
                <a:solidFill>
                  <a:srgbClr val="272525"/>
                </a:solidFill>
                <a:ea typeface="Inter" pitchFamily="34" charset="-122"/>
                <a:cs typeface="Inter" pitchFamily="34" charset="-120"/>
              </a:rPr>
              <a:t>lower_case</a:t>
            </a:r>
            <a:r>
              <a:rPr lang="it-IT" sz="1600" b="1" noProof="0">
                <a:solidFill>
                  <a:srgbClr val="272525"/>
                </a:solidFill>
                <a:ea typeface="Inter" pitchFamily="34" charset="-122"/>
                <a:cs typeface="Inter" pitchFamily="34" charset="-120"/>
              </a:rPr>
              <a:t> </a:t>
            </a:r>
            <a:r>
              <a:rPr lang="it-IT" sz="1600" noProof="0">
                <a:solidFill>
                  <a:srgbClr val="272525"/>
                </a:solidFill>
                <a:ea typeface="Inter" pitchFamily="34" charset="-122"/>
                <a:cs typeface="Inter" pitchFamily="34" charset="-120"/>
              </a:rPr>
              <a:t>di tutti i possibili valori nominali</a:t>
            </a:r>
          </a:p>
          <a:p>
            <a:pPr algn="just">
              <a:lnSpc>
                <a:spcPts val="1375"/>
              </a:lnSpc>
            </a:pPr>
            <a:endParaRPr lang="it-IT" sz="1600" noProof="0">
              <a:solidFill>
                <a:srgbClr val="272525"/>
              </a:solidFill>
              <a:ea typeface="Inter" pitchFamily="34" charset="-122"/>
            </a:endParaRPr>
          </a:p>
          <a:p>
            <a:pPr algn="just">
              <a:lnSpc>
                <a:spcPts val="1375"/>
              </a:lnSpc>
            </a:pPr>
            <a:r>
              <a:rPr lang="it-IT" sz="1600" b="1" noProof="0">
                <a:solidFill>
                  <a:srgbClr val="272525"/>
                </a:solidFill>
                <a:ea typeface="Inter" pitchFamily="34" charset="-122"/>
              </a:rPr>
              <a:t>Panoramica del Dataset dopo questa fase:</a:t>
            </a:r>
          </a:p>
          <a:p>
            <a:pPr marL="142869" indent="-142869">
              <a:lnSpc>
                <a:spcPts val="1375"/>
              </a:lnSpc>
              <a:buFontTx/>
              <a:buChar char="-"/>
            </a:pPr>
            <a:endParaRPr lang="it-IT" sz="1667" noProof="0"/>
          </a:p>
        </p:txBody>
      </p:sp>
      <p:pic>
        <p:nvPicPr>
          <p:cNvPr id="9" name="Immagine 8" descr="Immagine che contiene testo, schermata, menu, Carattere">
            <a:extLst>
              <a:ext uri="{FF2B5EF4-FFF2-40B4-BE49-F238E27FC236}">
                <a16:creationId xmlns:a16="http://schemas.microsoft.com/office/drawing/2014/main" id="{4E232951-33D7-2380-CBF2-B436CD534968}"/>
              </a:ext>
            </a:extLst>
          </p:cNvPr>
          <p:cNvPicPr>
            <a:picLocks noChangeAspect="1"/>
          </p:cNvPicPr>
          <p:nvPr/>
        </p:nvPicPr>
        <p:blipFill>
          <a:blip r:embed="rId2"/>
          <a:stretch>
            <a:fillRect/>
          </a:stretch>
        </p:blipFill>
        <p:spPr>
          <a:xfrm>
            <a:off x="310583" y="3429000"/>
            <a:ext cx="4441528" cy="3301517"/>
          </a:xfrm>
          <a:prstGeom prst="rect">
            <a:avLst/>
          </a:prstGeom>
        </p:spPr>
      </p:pic>
      <mc:AlternateContent xmlns:mc="http://schemas.openxmlformats.org/markup-compatibility/2006" xmlns:a14="http://schemas.microsoft.com/office/drawing/2010/main">
        <mc:Choice Requires="a14">
          <p:sp>
            <p:nvSpPr>
              <p:cNvPr id="10" name="Text 2">
                <a:extLst>
                  <a:ext uri="{FF2B5EF4-FFF2-40B4-BE49-F238E27FC236}">
                    <a16:creationId xmlns:a16="http://schemas.microsoft.com/office/drawing/2014/main" id="{95C65D7C-BD20-0A50-84A1-C67DE027E126}"/>
                  </a:ext>
                </a:extLst>
              </p:cNvPr>
              <p:cNvSpPr/>
              <p:nvPr/>
            </p:nvSpPr>
            <p:spPr>
              <a:xfrm>
                <a:off x="5327849" y="3652981"/>
                <a:ext cx="6047170" cy="2790151"/>
              </a:xfrm>
              <a:prstGeom prst="rect">
                <a:avLst/>
              </a:prstGeom>
              <a:noFill/>
              <a:ln/>
            </p:spPr>
            <p:txBody>
              <a:bodyPr wrap="square" lIns="0" tIns="0" rIns="0" bIns="0" rtlCol="0" anchor="t"/>
              <a:lstStyle/>
              <a:p>
                <a:pPr algn="just"/>
                <a:r>
                  <a:rPr lang="it-IT" sz="1600" noProof="0"/>
                  <a:t>Abbiamo poi verificato l’eventuale presenza di </a:t>
                </a:r>
                <a:r>
                  <a:rPr lang="it-IT" sz="1600" b="1" noProof="0"/>
                  <a:t>duplicati</a:t>
                </a:r>
                <a:r>
                  <a:rPr lang="it-IT" sz="1600" noProof="0"/>
                  <a:t> nella nostra serie temporale:</a:t>
                </a:r>
              </a:p>
              <a:p>
                <a:pPr marL="142869" indent="-142869" algn="just">
                  <a:buFontTx/>
                  <a:buChar char="-"/>
                </a:pPr>
                <a:endParaRPr lang="it-IT" sz="1600" noProof="0"/>
              </a:p>
              <a:p>
                <a:pPr marL="142869" indent="-142869" algn="just">
                  <a:buFontTx/>
                  <a:buChar char="-"/>
                </a:pPr>
                <a:r>
                  <a:rPr lang="it-IT" sz="1600" noProof="0">
                    <a:solidFill>
                      <a:srgbClr val="1F1F1F"/>
                    </a:solidFill>
                  </a:rPr>
                  <a:t>L'analisi dimostra la presenza di </a:t>
                </a:r>
                <a:r>
                  <a:rPr lang="it-IT" sz="1600" b="1" noProof="0">
                    <a:solidFill>
                      <a:srgbClr val="1F1F1F"/>
                    </a:solidFill>
                  </a:rPr>
                  <a:t>7629 righe duplicate</a:t>
                </a:r>
              </a:p>
              <a:p>
                <a:pPr algn="just"/>
                <a:endParaRPr lang="it-IT" sz="1600" b="1" noProof="0">
                  <a:solidFill>
                    <a:srgbClr val="1F1F1F"/>
                  </a:solidFill>
                </a:endParaRPr>
              </a:p>
              <a:p>
                <a:pPr algn="just"/>
                <a:r>
                  <a:rPr lang="it-IT" sz="1600" b="1" noProof="0">
                    <a:solidFill>
                      <a:srgbClr val="1F1F1F"/>
                    </a:solidFill>
                  </a:rPr>
                  <a:t>					Strategia utilizzata: </a:t>
                </a:r>
              </a:p>
              <a:p>
                <a:pPr algn="just"/>
                <a:endParaRPr lang="it-IT" sz="1600" b="1" noProof="0">
                  <a:solidFill>
                    <a:srgbClr val="1F1F1F"/>
                  </a:solidFill>
                </a:endParaRPr>
              </a:p>
              <a:p>
                <a:pPr algn="just"/>
                <a:r>
                  <a:rPr lang="it-IT" sz="1600" noProof="0">
                    <a:solidFill>
                      <a:srgbClr val="1F1F1F"/>
                    </a:solidFill>
                  </a:rPr>
                  <a:t>La strategia scelta è stata quella di mantenere, per ciascuna </a:t>
                </a:r>
                <a:r>
                  <a:rPr lang="it-IT" sz="1600" noProof="0" err="1">
                    <a:solidFill>
                      <a:srgbClr val="1F1F1F"/>
                    </a:solidFill>
                  </a:rPr>
                  <a:t>tupla</a:t>
                </a:r>
                <a:r>
                  <a:rPr lang="it-IT" sz="1600" noProof="0">
                    <a:solidFill>
                      <a:srgbClr val="1F1F1F"/>
                    </a:solidFill>
                  </a:rPr>
                  <a:t> di duplicati, solo l'ultima istanza </a:t>
                </a:r>
                <a14:m>
                  <m:oMath xmlns:m="http://schemas.openxmlformats.org/officeDocument/2006/math">
                    <m:r>
                      <a:rPr lang="it-IT" sz="1600" b="0" i="1" noProof="0" smtClean="0">
                        <a:solidFill>
                          <a:srgbClr val="1F1F1F"/>
                        </a:solidFill>
                        <a:latin typeface="Cambria Math" panose="02040503050406030204" pitchFamily="18" charset="0"/>
                      </a:rPr>
                      <m:t>→</m:t>
                    </m:r>
                  </m:oMath>
                </a14:m>
                <a:r>
                  <a:rPr lang="it-IT" sz="1600" noProof="0">
                    <a:solidFill>
                      <a:srgbClr val="1F1F1F"/>
                    </a:solidFill>
                  </a:rPr>
                  <a:t> </a:t>
                </a:r>
                <a:r>
                  <a:rPr lang="it-IT" sz="1600" b="1" u="sng" noProof="0">
                    <a:solidFill>
                      <a:srgbClr val="1F1F1F"/>
                    </a:solidFill>
                  </a:rPr>
                  <a:t>il numero di righe è sceso dalle 48204 iniziali a </a:t>
                </a:r>
                <a:r>
                  <a:rPr lang="it-IT" sz="1600" b="1" u="sng" noProof="0"/>
                  <a:t>40575</a:t>
                </a:r>
                <a:endParaRPr lang="it-IT" sz="1600" b="1" u="sng" noProof="0">
                  <a:solidFill>
                    <a:srgbClr val="1F1F1F"/>
                  </a:solidFill>
                </a:endParaRPr>
              </a:p>
            </p:txBody>
          </p:sp>
        </mc:Choice>
        <mc:Fallback xmlns="">
          <p:sp>
            <p:nvSpPr>
              <p:cNvPr id="10" name="Text 2">
                <a:extLst>
                  <a:ext uri="{FF2B5EF4-FFF2-40B4-BE49-F238E27FC236}">
                    <a16:creationId xmlns:a16="http://schemas.microsoft.com/office/drawing/2014/main" id="{95C65D7C-BD20-0A50-84A1-C67DE027E126}"/>
                  </a:ext>
                </a:extLst>
              </p:cNvPr>
              <p:cNvSpPr>
                <a:spLocks noRot="1" noChangeAspect="1" noMove="1" noResize="1" noEditPoints="1" noAdjustHandles="1" noChangeArrowheads="1" noChangeShapeType="1" noTextEdit="1"/>
              </p:cNvSpPr>
              <p:nvPr/>
            </p:nvSpPr>
            <p:spPr>
              <a:xfrm>
                <a:off x="5327849" y="3652981"/>
                <a:ext cx="6047170" cy="2790151"/>
              </a:xfrm>
              <a:prstGeom prst="rect">
                <a:avLst/>
              </a:prstGeom>
              <a:blipFill>
                <a:blip r:embed="rId3"/>
                <a:stretch>
                  <a:fillRect l="-2117" t="-2183" r="-2016"/>
                </a:stretch>
              </a:blipFill>
              <a:ln/>
            </p:spPr>
            <p:txBody>
              <a:bodyPr/>
              <a:lstStyle/>
              <a:p>
                <a:r>
                  <a:rPr lang="en-US">
                    <a:noFill/>
                  </a:rPr>
                  <a:t> </a:t>
                </a:r>
              </a:p>
            </p:txBody>
          </p:sp>
        </mc:Fallback>
      </mc:AlternateContent>
    </p:spTree>
    <p:extLst>
      <p:ext uri="{BB962C8B-B14F-4D97-AF65-F5344CB8AC3E}">
        <p14:creationId xmlns:p14="http://schemas.microsoft.com/office/powerpoint/2010/main" val="419988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B291-F517-064F-644C-E3B8EA1DC87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4C06B40-44D6-564D-2A69-B7A6CC6AE9AB}"/>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FF30CD6D-19FC-D46A-2D3F-CC2CA2B7EF3C}"/>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Analisi di correlazione tra il </a:t>
            </a:r>
            <a:r>
              <a:rPr lang="it-IT" sz="1708" b="1" noProof="0" err="1">
                <a:solidFill>
                  <a:srgbClr val="000000"/>
                </a:solidFill>
                <a:latin typeface="+mj-lt"/>
                <a:ea typeface="Inter Bold" pitchFamily="34" charset="-122"/>
                <a:cs typeface="Inter Bold" pitchFamily="34" charset="-120"/>
              </a:rPr>
              <a:t>traffic_volume</a:t>
            </a:r>
            <a:r>
              <a:rPr lang="it-IT" sz="1708" b="1" noProof="0">
                <a:solidFill>
                  <a:srgbClr val="000000"/>
                </a:solidFill>
                <a:latin typeface="+mj-lt"/>
                <a:ea typeface="Inter Bold" pitchFamily="34" charset="-122"/>
                <a:cs typeface="Inter Bold" pitchFamily="34" charset="-120"/>
              </a:rPr>
              <a:t> e le condizioni metereologiche</a:t>
            </a:r>
            <a:endParaRPr lang="it-IT" sz="1708" noProof="0">
              <a:latin typeface="+mj-lt"/>
            </a:endParaRPr>
          </a:p>
        </p:txBody>
      </p:sp>
      <p:sp>
        <p:nvSpPr>
          <p:cNvPr id="6" name="CasellaDiTesto 5">
            <a:extLst>
              <a:ext uri="{FF2B5EF4-FFF2-40B4-BE49-F238E27FC236}">
                <a16:creationId xmlns:a16="http://schemas.microsoft.com/office/drawing/2014/main" id="{C3E671BB-DDD1-CEF2-50A2-4EB9A4E009C7}"/>
              </a:ext>
            </a:extLst>
          </p:cNvPr>
          <p:cNvSpPr txBox="1"/>
          <p:nvPr/>
        </p:nvSpPr>
        <p:spPr>
          <a:xfrm>
            <a:off x="6295744" y="2491137"/>
            <a:ext cx="5495638" cy="1200329"/>
          </a:xfrm>
          <a:prstGeom prst="rect">
            <a:avLst/>
          </a:prstGeom>
          <a:noFill/>
        </p:spPr>
        <p:txBody>
          <a:bodyPr wrap="square">
            <a:spAutoFit/>
          </a:bodyPr>
          <a:lstStyle/>
          <a:p>
            <a:pPr algn="just"/>
            <a:r>
              <a:rPr lang="it-IT" b="0" i="0" noProof="0">
                <a:solidFill>
                  <a:srgbClr val="1F1F1F"/>
                </a:solidFill>
                <a:effectLst/>
              </a:rPr>
              <a:t>Abbiamo visualizzato un </a:t>
            </a:r>
            <a:r>
              <a:rPr lang="it-IT" b="1" i="0" noProof="0">
                <a:solidFill>
                  <a:srgbClr val="1F1F1F"/>
                </a:solidFill>
                <a:effectLst/>
              </a:rPr>
              <a:t>Correlation Plot</a:t>
            </a:r>
            <a:r>
              <a:rPr lang="it-IT" b="0" i="0" noProof="0">
                <a:solidFill>
                  <a:srgbClr val="1F1F1F"/>
                </a:solidFill>
                <a:effectLst/>
              </a:rPr>
              <a:t> sulle variabili numeriche per comprendere le </a:t>
            </a:r>
            <a:r>
              <a:rPr lang="it-IT" b="1" i="0" noProof="0">
                <a:solidFill>
                  <a:srgbClr val="1F1F1F"/>
                </a:solidFill>
                <a:effectLst/>
              </a:rPr>
              <a:t>relazioni tra il traffico e le condizioni ambientali</a:t>
            </a:r>
            <a:r>
              <a:rPr lang="it-IT" b="1">
                <a:solidFill>
                  <a:srgbClr val="1F1F1F"/>
                </a:solidFill>
              </a:rPr>
              <a:t> </a:t>
            </a:r>
            <a:r>
              <a:rPr lang="it-IT" i="0" noProof="0">
                <a:solidFill>
                  <a:srgbClr val="1F1F1F"/>
                </a:solidFill>
                <a:effectLst/>
              </a:rPr>
              <a:t>e valutare la presenza di </a:t>
            </a:r>
            <a:r>
              <a:rPr lang="it-IT" b="1" i="0" noProof="0">
                <a:solidFill>
                  <a:srgbClr val="1F1F1F"/>
                </a:solidFill>
                <a:effectLst/>
              </a:rPr>
              <a:t>multicollinearità.</a:t>
            </a:r>
            <a:endParaRPr lang="it-IT" b="1" noProof="0"/>
          </a:p>
        </p:txBody>
      </p:sp>
      <p:pic>
        <p:nvPicPr>
          <p:cNvPr id="1026" name="Picture 2">
            <a:extLst>
              <a:ext uri="{FF2B5EF4-FFF2-40B4-BE49-F238E27FC236}">
                <a16:creationId xmlns:a16="http://schemas.microsoft.com/office/drawing/2014/main" id="{C3735DAA-C725-ABBC-7803-C39E82B4D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727" y="1533237"/>
            <a:ext cx="5348754" cy="4830988"/>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90E1B1FB-688C-EF76-05D2-F2ECD8A91C41}"/>
              </a:ext>
            </a:extLst>
          </p:cNvPr>
          <p:cNvSpPr txBox="1"/>
          <p:nvPr/>
        </p:nvSpPr>
        <p:spPr>
          <a:xfrm>
            <a:off x="6295744" y="4010122"/>
            <a:ext cx="5495638" cy="1754326"/>
          </a:xfrm>
          <a:prstGeom prst="rect">
            <a:avLst/>
          </a:prstGeom>
          <a:noFill/>
        </p:spPr>
        <p:txBody>
          <a:bodyPr wrap="square">
            <a:spAutoFit/>
          </a:bodyPr>
          <a:lstStyle/>
          <a:p>
            <a:pPr algn="just"/>
            <a:r>
              <a:rPr lang="it-IT" noProof="0"/>
              <a:t>Dallo studio del grafico di correlazione possiamo affermare che nessuna delle colonne è fortemente correlata con la variabile di output traffic_volume e </a:t>
            </a:r>
            <a:r>
              <a:rPr lang="it-IT" b="1" noProof="0"/>
              <a:t>non si evidenzia nessun tipo di </a:t>
            </a:r>
            <a:r>
              <a:rPr lang="it-IT" b="1" noProof="0" err="1"/>
              <a:t>collinearità</a:t>
            </a:r>
            <a:r>
              <a:rPr lang="it-IT" b="1" noProof="0"/>
              <a:t>. </a:t>
            </a:r>
            <a:r>
              <a:rPr lang="it-IT" noProof="0"/>
              <a:t>Questo ci suggerisce che il volume di traffico dipende da altri fattori.</a:t>
            </a:r>
          </a:p>
        </p:txBody>
      </p:sp>
    </p:spTree>
    <p:extLst>
      <p:ext uri="{BB962C8B-B14F-4D97-AF65-F5344CB8AC3E}">
        <p14:creationId xmlns:p14="http://schemas.microsoft.com/office/powerpoint/2010/main" val="140140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6FF6B-752F-9691-F9DA-E32140390B2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02E07FC-3716-ACC0-E87E-48736AB04835}"/>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98450DD9-E01A-D6AE-3B20-F4FAFC026E14}"/>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Outlier Detection</a:t>
            </a:r>
            <a:endParaRPr lang="it-IT" sz="1708" noProof="0">
              <a:latin typeface="+mj-lt"/>
            </a:endParaRPr>
          </a:p>
        </p:txBody>
      </p:sp>
      <p:sp>
        <p:nvSpPr>
          <p:cNvPr id="6" name="CasellaDiTesto 5">
            <a:extLst>
              <a:ext uri="{FF2B5EF4-FFF2-40B4-BE49-F238E27FC236}">
                <a16:creationId xmlns:a16="http://schemas.microsoft.com/office/drawing/2014/main" id="{D19C2FD7-99DE-AAB3-9C7D-E4EBB530F0B8}"/>
              </a:ext>
            </a:extLst>
          </p:cNvPr>
          <p:cNvSpPr txBox="1"/>
          <p:nvPr/>
        </p:nvSpPr>
        <p:spPr>
          <a:xfrm>
            <a:off x="384472" y="1085273"/>
            <a:ext cx="11406910" cy="923330"/>
          </a:xfrm>
          <a:prstGeom prst="rect">
            <a:avLst/>
          </a:prstGeom>
          <a:noFill/>
        </p:spPr>
        <p:txBody>
          <a:bodyPr wrap="square">
            <a:spAutoFit/>
          </a:bodyPr>
          <a:lstStyle/>
          <a:p>
            <a:pPr algn="just"/>
            <a:r>
              <a:rPr lang="it-IT" noProof="0"/>
              <a:t>Per identificare eventuali </a:t>
            </a:r>
            <a:r>
              <a:rPr lang="it-IT" b="1" noProof="0"/>
              <a:t>outlier</a:t>
            </a:r>
            <a:r>
              <a:rPr lang="it-IT" noProof="0"/>
              <a:t>, abbiamo effettuato uno studio sulle variabili numeriche, dapprima abbiamo visualizzato i </a:t>
            </a:r>
            <a:r>
              <a:rPr lang="it-IT" b="1" noProof="0" err="1"/>
              <a:t>BoxPlot</a:t>
            </a:r>
            <a:r>
              <a:rPr lang="it-IT" b="1" noProof="0"/>
              <a:t> </a:t>
            </a:r>
            <a:r>
              <a:rPr lang="it-IT" noProof="0"/>
              <a:t>di ciascuna variabile, dai quali si evince già una possibile presenza di outliers per quanto riguarda i campi "temp" e "rain_1h" e successivamente abbiamo visualizzato gli </a:t>
            </a:r>
            <a:r>
              <a:rPr lang="it-IT" b="1" noProof="0"/>
              <a:t>istogrammi</a:t>
            </a:r>
            <a:r>
              <a:rPr lang="it-IT" noProof="0"/>
              <a:t> corrispondenti.</a:t>
            </a:r>
          </a:p>
        </p:txBody>
      </p:sp>
      <p:pic>
        <p:nvPicPr>
          <p:cNvPr id="3074" name="Picture 2">
            <a:extLst>
              <a:ext uri="{FF2B5EF4-FFF2-40B4-BE49-F238E27FC236}">
                <a16:creationId xmlns:a16="http://schemas.microsoft.com/office/drawing/2014/main" id="{812DFBD8-A174-B1F2-97EC-505F083D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74" y="2264972"/>
            <a:ext cx="5597338" cy="37212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6E1F1EA-153D-DA52-6DCD-0C9CA482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927" y="2051503"/>
            <a:ext cx="5915699" cy="3934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93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5798-508F-A63B-C576-5A1583BD8B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7E1AE68-410F-65D6-8183-DCFB4085F5D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32E21858-7A34-AA55-3273-4F1182E8E378}"/>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Outlier Detection</a:t>
            </a:r>
            <a:endParaRPr lang="it-IT" sz="1708" noProof="0">
              <a:latin typeface="+mj-lt"/>
            </a:endParaRPr>
          </a:p>
        </p:txBody>
      </p:sp>
      <p:sp>
        <p:nvSpPr>
          <p:cNvPr id="6" name="CasellaDiTesto 5">
            <a:extLst>
              <a:ext uri="{FF2B5EF4-FFF2-40B4-BE49-F238E27FC236}">
                <a16:creationId xmlns:a16="http://schemas.microsoft.com/office/drawing/2014/main" id="{D72A120D-35E2-5544-7C30-C4D7BFC1751B}"/>
              </a:ext>
            </a:extLst>
          </p:cNvPr>
          <p:cNvSpPr txBox="1"/>
          <p:nvPr/>
        </p:nvSpPr>
        <p:spPr>
          <a:xfrm>
            <a:off x="384472" y="1085273"/>
            <a:ext cx="11406910" cy="877163"/>
          </a:xfrm>
          <a:prstGeom prst="rect">
            <a:avLst/>
          </a:prstGeom>
          <a:noFill/>
        </p:spPr>
        <p:txBody>
          <a:bodyPr wrap="square">
            <a:spAutoFit/>
          </a:bodyPr>
          <a:lstStyle/>
          <a:p>
            <a:pPr algn="just"/>
            <a:r>
              <a:rPr lang="it-IT" sz="1700" noProof="0"/>
              <a:t>Per riassumere numericamente le distribuzioni ed identificare i valori estremi per le colonne numeriche specificate, vengono calcolate e stampate le loro statistiche descrittive (media, mediana, minimo, massimo, deviazione standard, quartili) utilizzando il metodo `.describe()`.</a:t>
            </a:r>
          </a:p>
        </p:txBody>
      </p:sp>
      <p:pic>
        <p:nvPicPr>
          <p:cNvPr id="5" name="Immagine 4" descr="Immagine che contiene testo, Carattere, schermata, bianco&#10;&#10;Il contenuto generato dall'IA potrebbe non essere corretto.">
            <a:extLst>
              <a:ext uri="{FF2B5EF4-FFF2-40B4-BE49-F238E27FC236}">
                <a16:creationId xmlns:a16="http://schemas.microsoft.com/office/drawing/2014/main" id="{CB642CD3-37AA-7DBA-3A12-78FE0F81D27C}"/>
              </a:ext>
            </a:extLst>
          </p:cNvPr>
          <p:cNvPicPr>
            <a:picLocks noChangeAspect="1"/>
          </p:cNvPicPr>
          <p:nvPr/>
        </p:nvPicPr>
        <p:blipFill>
          <a:blip r:embed="rId2"/>
          <a:stretch>
            <a:fillRect/>
          </a:stretch>
        </p:blipFill>
        <p:spPr>
          <a:xfrm>
            <a:off x="3439082" y="2032923"/>
            <a:ext cx="4614143" cy="1712770"/>
          </a:xfrm>
          <a:prstGeom prst="rect">
            <a:avLst/>
          </a:prstGeom>
        </p:spPr>
      </p:pic>
      <p:sp>
        <p:nvSpPr>
          <p:cNvPr id="7" name="CasellaDiTesto 6">
            <a:extLst>
              <a:ext uri="{FF2B5EF4-FFF2-40B4-BE49-F238E27FC236}">
                <a16:creationId xmlns:a16="http://schemas.microsoft.com/office/drawing/2014/main" id="{28C82F5F-149E-5EB7-52D1-F6F4BC632ED9}"/>
              </a:ext>
            </a:extLst>
          </p:cNvPr>
          <p:cNvSpPr txBox="1"/>
          <p:nvPr/>
        </p:nvSpPr>
        <p:spPr>
          <a:xfrm>
            <a:off x="384472" y="3944234"/>
            <a:ext cx="11406910" cy="1661993"/>
          </a:xfrm>
          <a:prstGeom prst="rect">
            <a:avLst/>
          </a:prstGeom>
          <a:noFill/>
        </p:spPr>
        <p:txBody>
          <a:bodyPr wrap="square">
            <a:spAutoFit/>
          </a:bodyPr>
          <a:lstStyle/>
          <a:p>
            <a:pPr algn="just"/>
            <a:r>
              <a:rPr lang="it-IT" sz="1700" noProof="0"/>
              <a:t>Tra le variabili analizzate si evince che alcune possono essere </a:t>
            </a:r>
            <a:r>
              <a:rPr lang="it-IT" sz="1700" b="1" noProof="0"/>
              <a:t>escluse</a:t>
            </a:r>
            <a:r>
              <a:rPr lang="it-IT" sz="1700" noProof="0"/>
              <a:t> dall’analisi degli outlier:</a:t>
            </a:r>
          </a:p>
          <a:p>
            <a:pPr marL="285750" indent="-285750" algn="just">
              <a:buFontTx/>
              <a:buChar char="-"/>
            </a:pPr>
            <a:r>
              <a:rPr lang="it-IT" sz="1700" b="1" noProof="0"/>
              <a:t>traffic_volume</a:t>
            </a:r>
            <a:r>
              <a:rPr lang="it-IT" sz="1700" noProof="0"/>
              <a:t>: la concentrazione di valori bassi (che si nota nell'istogramma) è fisiologica, poiché il traffico notturno è intrinsecamente ridotto; non si tratta quindi di anomalie.</a:t>
            </a:r>
          </a:p>
          <a:p>
            <a:pPr marL="285750" indent="-285750" algn="just">
              <a:buFontTx/>
              <a:buChar char="-"/>
            </a:pPr>
            <a:r>
              <a:rPr lang="it-IT" sz="1700" b="1" noProof="0"/>
              <a:t>snow_1h</a:t>
            </a:r>
            <a:r>
              <a:rPr lang="it-IT" sz="1700" noProof="0"/>
              <a:t>: i valori prossimi allo zero sono attesi, dato che le nevicate si verificano quasi esclusivamente durante i mesi invernali; anche in questo caso non sono outlier.</a:t>
            </a:r>
          </a:p>
          <a:p>
            <a:pPr marL="285750" indent="-285750" algn="just">
              <a:buFontTx/>
              <a:buChar char="-"/>
            </a:pPr>
            <a:r>
              <a:rPr lang="it-IT" sz="1700" b="1" noProof="0"/>
              <a:t>clouds_all</a:t>
            </a:r>
            <a:r>
              <a:rPr lang="it-IT" sz="1700" noProof="0"/>
              <a:t>: non mostra outliers</a:t>
            </a:r>
          </a:p>
        </p:txBody>
      </p:sp>
      <p:sp>
        <p:nvSpPr>
          <p:cNvPr id="8" name="CasellaDiTesto 7">
            <a:extLst>
              <a:ext uri="{FF2B5EF4-FFF2-40B4-BE49-F238E27FC236}">
                <a16:creationId xmlns:a16="http://schemas.microsoft.com/office/drawing/2014/main" id="{D32FDEC8-3658-3752-A54C-633F4DE1CF2A}"/>
              </a:ext>
            </a:extLst>
          </p:cNvPr>
          <p:cNvSpPr txBox="1"/>
          <p:nvPr/>
        </p:nvSpPr>
        <p:spPr>
          <a:xfrm>
            <a:off x="384472" y="5706963"/>
            <a:ext cx="11406910" cy="923330"/>
          </a:xfrm>
          <a:prstGeom prst="rect">
            <a:avLst/>
          </a:prstGeom>
          <a:noFill/>
        </p:spPr>
        <p:txBody>
          <a:bodyPr wrap="square">
            <a:spAutoFit/>
          </a:bodyPr>
          <a:lstStyle/>
          <a:p>
            <a:pPr algn="just"/>
            <a:r>
              <a:rPr lang="it-IT" noProof="0"/>
              <a:t>Tuttavia i rimanenti campi richiedono ulteriore analisi:</a:t>
            </a:r>
          </a:p>
          <a:p>
            <a:pPr algn="just"/>
            <a:r>
              <a:rPr lang="it-IT" b="1" noProof="0"/>
              <a:t>temp</a:t>
            </a:r>
            <a:r>
              <a:rPr lang="it-IT" noProof="0"/>
              <a:t> ha valore minimo -273.15 C°</a:t>
            </a:r>
          </a:p>
          <a:p>
            <a:pPr algn="just"/>
            <a:r>
              <a:rPr lang="it-IT" b="1" noProof="0"/>
              <a:t>rain_1h</a:t>
            </a:r>
            <a:r>
              <a:rPr lang="it-IT" noProof="0"/>
              <a:t> esprime un max pari a 9831</a:t>
            </a:r>
          </a:p>
        </p:txBody>
      </p:sp>
    </p:spTree>
    <p:extLst>
      <p:ext uri="{BB962C8B-B14F-4D97-AF65-F5344CB8AC3E}">
        <p14:creationId xmlns:p14="http://schemas.microsoft.com/office/powerpoint/2010/main" val="213211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FEDEC-3F7B-A293-D612-C9FE4283C5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E2DFCB8-4D18-38E7-67B9-832AC5919E22}"/>
              </a:ext>
            </a:extLst>
          </p:cNvPr>
          <p:cNvSpPr/>
          <p:nvPr/>
        </p:nvSpPr>
        <p:spPr>
          <a:xfrm>
            <a:off x="384472" y="302121"/>
            <a:ext cx="5361682" cy="343396"/>
          </a:xfrm>
          <a:prstGeom prst="rect">
            <a:avLst/>
          </a:prstGeom>
          <a:noFill/>
          <a:ln/>
        </p:spPr>
        <p:txBody>
          <a:bodyPr wrap="none" lIns="0" tIns="0" rIns="0" bIns="0" rtlCol="0" anchor="t"/>
          <a:lstStyle/>
          <a:p>
            <a:pPr>
              <a:lnSpc>
                <a:spcPts val="2667"/>
              </a:lnSpc>
            </a:pPr>
            <a:r>
              <a:rPr lang="it-IT" sz="2125" b="1" noProof="0">
                <a:solidFill>
                  <a:srgbClr val="000000"/>
                </a:solidFill>
                <a:latin typeface="+mj-lt"/>
                <a:ea typeface="Inter Bold" pitchFamily="34" charset="-122"/>
                <a:cs typeface="Inter Bold" pitchFamily="34" charset="-120"/>
              </a:rPr>
              <a:t>Fase 1: Analisi Esplorativa dei Dati (EDA)</a:t>
            </a:r>
            <a:endParaRPr lang="it-IT" sz="2125" noProof="0">
              <a:latin typeface="+mj-lt"/>
            </a:endParaRPr>
          </a:p>
        </p:txBody>
      </p:sp>
      <p:sp>
        <p:nvSpPr>
          <p:cNvPr id="3" name="Text 1">
            <a:extLst>
              <a:ext uri="{FF2B5EF4-FFF2-40B4-BE49-F238E27FC236}">
                <a16:creationId xmlns:a16="http://schemas.microsoft.com/office/drawing/2014/main" id="{8833EBFF-5901-0FC4-0E7A-A4B6869ACBAF}"/>
              </a:ext>
            </a:extLst>
          </p:cNvPr>
          <p:cNvSpPr/>
          <p:nvPr/>
        </p:nvSpPr>
        <p:spPr>
          <a:xfrm>
            <a:off x="384473" y="689372"/>
            <a:ext cx="4943376" cy="274638"/>
          </a:xfrm>
          <a:prstGeom prst="rect">
            <a:avLst/>
          </a:prstGeom>
          <a:noFill/>
          <a:ln/>
        </p:spPr>
        <p:txBody>
          <a:bodyPr wrap="none" lIns="0" tIns="0" rIns="0" bIns="0" rtlCol="0" anchor="t"/>
          <a:lstStyle/>
          <a:p>
            <a:pPr>
              <a:lnSpc>
                <a:spcPts val="2125"/>
              </a:lnSpc>
            </a:pPr>
            <a:r>
              <a:rPr lang="it-IT" sz="1708" b="1" noProof="0">
                <a:solidFill>
                  <a:srgbClr val="000000"/>
                </a:solidFill>
                <a:latin typeface="+mj-lt"/>
                <a:ea typeface="Inter Bold" pitchFamily="34" charset="-122"/>
                <a:cs typeface="Inter Bold" pitchFamily="34" charset="-120"/>
              </a:rPr>
              <a:t>Gestione degli outlier</a:t>
            </a:r>
            <a:endParaRPr lang="it-IT" sz="1708" noProof="0">
              <a:latin typeface="+mj-lt"/>
            </a:endParaRPr>
          </a:p>
        </p:txBody>
      </p:sp>
      <p:sp>
        <p:nvSpPr>
          <p:cNvPr id="6" name="CasellaDiTesto 5">
            <a:extLst>
              <a:ext uri="{FF2B5EF4-FFF2-40B4-BE49-F238E27FC236}">
                <a16:creationId xmlns:a16="http://schemas.microsoft.com/office/drawing/2014/main" id="{58AC6546-C967-C14A-0E38-FB0EC4778194}"/>
              </a:ext>
            </a:extLst>
          </p:cNvPr>
          <p:cNvSpPr txBox="1"/>
          <p:nvPr/>
        </p:nvSpPr>
        <p:spPr>
          <a:xfrm>
            <a:off x="301344" y="1591858"/>
            <a:ext cx="10738032" cy="338554"/>
          </a:xfrm>
          <a:prstGeom prst="rect">
            <a:avLst/>
          </a:prstGeom>
          <a:noFill/>
        </p:spPr>
        <p:txBody>
          <a:bodyPr wrap="square">
            <a:spAutoFit/>
          </a:bodyPr>
          <a:lstStyle/>
          <a:p>
            <a:r>
              <a:rPr lang="it-IT" sz="1600"/>
              <a:t>Abbiamo innanzitutto identificato all’interno del dataset la presenza di righe con valori di temperatura anomali (-273.15 C°),</a:t>
            </a:r>
            <a:endParaRPr lang="it-IT" sz="1600" noProof="0"/>
          </a:p>
        </p:txBody>
      </p:sp>
      <p:sp>
        <p:nvSpPr>
          <p:cNvPr id="7" name="CasellaDiTesto 6">
            <a:extLst>
              <a:ext uri="{FF2B5EF4-FFF2-40B4-BE49-F238E27FC236}">
                <a16:creationId xmlns:a16="http://schemas.microsoft.com/office/drawing/2014/main" id="{BFFBD2A9-BE87-807B-3050-1825C3DB6A3D}"/>
              </a:ext>
            </a:extLst>
          </p:cNvPr>
          <p:cNvSpPr txBox="1"/>
          <p:nvPr/>
        </p:nvSpPr>
        <p:spPr>
          <a:xfrm>
            <a:off x="5327848" y="3488957"/>
            <a:ext cx="5711528" cy="1077218"/>
          </a:xfrm>
          <a:prstGeom prst="rect">
            <a:avLst/>
          </a:prstGeom>
          <a:noFill/>
        </p:spPr>
        <p:txBody>
          <a:bodyPr wrap="square">
            <a:spAutoFit/>
          </a:bodyPr>
          <a:lstStyle/>
          <a:p>
            <a:pPr algn="just"/>
            <a:r>
              <a:rPr lang="it-IT" sz="1600" noProof="0"/>
              <a:t>Si identificano le 10 righe evidenziate(0 Kelvin) come errori di misurazione, tuttavia possiamo notare che tutte le righe incriminate si concentrano in due singoli giorni. Dunque è possibile andare a imputare i valori mancanti. Analizziamo i due giorni singolarmente.</a:t>
            </a:r>
          </a:p>
        </p:txBody>
      </p:sp>
      <p:sp>
        <p:nvSpPr>
          <p:cNvPr id="4" name="Text 1">
            <a:extLst>
              <a:ext uri="{FF2B5EF4-FFF2-40B4-BE49-F238E27FC236}">
                <a16:creationId xmlns:a16="http://schemas.microsoft.com/office/drawing/2014/main" id="{B55AC282-8EF8-CDF4-19BF-0F30F6DA0639}"/>
              </a:ext>
            </a:extLst>
          </p:cNvPr>
          <p:cNvSpPr/>
          <p:nvPr/>
        </p:nvSpPr>
        <p:spPr>
          <a:xfrm>
            <a:off x="384472" y="1273365"/>
            <a:ext cx="4943376" cy="274638"/>
          </a:xfrm>
          <a:prstGeom prst="rect">
            <a:avLst/>
          </a:prstGeom>
          <a:noFill/>
          <a:ln/>
        </p:spPr>
        <p:txBody>
          <a:bodyPr wrap="none" lIns="0" tIns="0" rIns="0" bIns="0" rtlCol="0" anchor="t"/>
          <a:lstStyle/>
          <a:p>
            <a:pPr>
              <a:lnSpc>
                <a:spcPts val="2125"/>
              </a:lnSpc>
            </a:pPr>
            <a:r>
              <a:rPr lang="it-IT" sz="1708" b="1" noProof="0">
                <a:solidFill>
                  <a:schemeClr val="accent6">
                    <a:lumMod val="50000"/>
                  </a:schemeClr>
                </a:solidFill>
                <a:latin typeface="+mj-lt"/>
                <a:ea typeface="Inter Bold" pitchFamily="34" charset="-122"/>
                <a:cs typeface="Inter Bold" pitchFamily="34" charset="-120"/>
              </a:rPr>
              <a:t>Gestione variabile temp</a:t>
            </a:r>
            <a:endParaRPr lang="it-IT" sz="1708" noProof="0">
              <a:solidFill>
                <a:schemeClr val="accent6">
                  <a:lumMod val="50000"/>
                </a:schemeClr>
              </a:solidFill>
              <a:latin typeface="+mj-lt"/>
            </a:endParaRPr>
          </a:p>
        </p:txBody>
      </p:sp>
      <p:pic>
        <p:nvPicPr>
          <p:cNvPr id="10" name="Immagine 9" descr="Immagine che contiene testo, menu, schermata, documento&#10;&#10;Il contenuto generato dall'IA potrebbe non essere corretto.">
            <a:extLst>
              <a:ext uri="{FF2B5EF4-FFF2-40B4-BE49-F238E27FC236}">
                <a16:creationId xmlns:a16="http://schemas.microsoft.com/office/drawing/2014/main" id="{D3DEBB6C-7A0E-F4A2-5F81-0B8E5E53A8E0}"/>
              </a:ext>
            </a:extLst>
          </p:cNvPr>
          <p:cNvPicPr>
            <a:picLocks noChangeAspect="1"/>
          </p:cNvPicPr>
          <p:nvPr/>
        </p:nvPicPr>
        <p:blipFill>
          <a:blip r:embed="rId2"/>
          <a:stretch>
            <a:fillRect/>
          </a:stretch>
        </p:blipFill>
        <p:spPr>
          <a:xfrm>
            <a:off x="498392" y="2436533"/>
            <a:ext cx="4384559" cy="3732095"/>
          </a:xfrm>
          <a:prstGeom prst="rect">
            <a:avLst/>
          </a:prstGeom>
        </p:spPr>
      </p:pic>
    </p:spTree>
    <p:extLst>
      <p:ext uri="{BB962C8B-B14F-4D97-AF65-F5344CB8AC3E}">
        <p14:creationId xmlns:p14="http://schemas.microsoft.com/office/powerpoint/2010/main" val="5066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4" grpId="0" animBg="1"/>
    </p:bldLst>
  </p:timing>
</p:sld>
</file>

<file path=ppt/theme/theme1.xml><?xml version="1.0" encoding="utf-8"?>
<a:theme xmlns:a="http://schemas.openxmlformats.org/drawingml/2006/main" name="Goccia">
  <a:themeElements>
    <a:clrScheme name="Goccia">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Gocci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cci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4ea8ca7-2a22-400a-a5ca-c3d5b848398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2B476F9F3FCE418DEA2CD550DD36A5" ma:contentTypeVersion="14" ma:contentTypeDescription="Create a new document." ma:contentTypeScope="" ma:versionID="44f7aaa144f5f1eb65d07e18de2b0f34">
  <xsd:schema xmlns:xsd="http://www.w3.org/2001/XMLSchema" xmlns:xs="http://www.w3.org/2001/XMLSchema" xmlns:p="http://schemas.microsoft.com/office/2006/metadata/properties" xmlns:ns3="e4ea8ca7-2a22-400a-a5ca-c3d5b8483985" xmlns:ns4="23e585a3-b6b1-4c57-812a-728aac619ac8" targetNamespace="http://schemas.microsoft.com/office/2006/metadata/properties" ma:root="true" ma:fieldsID="aa639aa172b3b1e0b59a15fb2e359551" ns3:_="" ns4:_="">
    <xsd:import namespace="e4ea8ca7-2a22-400a-a5ca-c3d5b8483985"/>
    <xsd:import namespace="23e585a3-b6b1-4c57-812a-728aac619ac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LengthInSeconds" minOccurs="0"/>
                <xsd:element ref="ns3:_activity"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a8ca7-2a22-400a-a5ca-c3d5b84839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e585a3-b6b1-4c57-812a-728aac619ac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8A30BB-2E08-4319-941D-43C55713146C}">
  <ds:schemaRefs>
    <ds:schemaRef ds:uri="http://schemas.microsoft.com/office/2006/documentManagement/types"/>
    <ds:schemaRef ds:uri="http://purl.org/dc/elements/1.1/"/>
    <ds:schemaRef ds:uri="23e585a3-b6b1-4c57-812a-728aac619ac8"/>
    <ds:schemaRef ds:uri="http://schemas.microsoft.com/office/infopath/2007/PartnerControls"/>
    <ds:schemaRef ds:uri="http://purl.org/dc/dcmitype/"/>
    <ds:schemaRef ds:uri="http://schemas.microsoft.com/office/2006/metadata/properties"/>
    <ds:schemaRef ds:uri="http://www.w3.org/XML/1998/namespace"/>
    <ds:schemaRef ds:uri="http://schemas.openxmlformats.org/package/2006/metadata/core-properties"/>
    <ds:schemaRef ds:uri="e4ea8ca7-2a22-400a-a5ca-c3d5b8483985"/>
    <ds:schemaRef ds:uri="http://purl.org/dc/terms/"/>
  </ds:schemaRefs>
</ds:datastoreItem>
</file>

<file path=customXml/itemProps2.xml><?xml version="1.0" encoding="utf-8"?>
<ds:datastoreItem xmlns:ds="http://schemas.openxmlformats.org/officeDocument/2006/customXml" ds:itemID="{A27DAF5B-03C7-4252-8FC1-F73098A256AE}">
  <ds:schemaRefs>
    <ds:schemaRef ds:uri="23e585a3-b6b1-4c57-812a-728aac619ac8"/>
    <ds:schemaRef ds:uri="e4ea8ca7-2a22-400a-a5ca-c3d5b84839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9212438-2242-4444-A99E-936F902065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Goccia</Template>
  <TotalTime>0</TotalTime>
  <Words>5264</Words>
  <Application>Microsoft Office PowerPoint</Application>
  <PresentationFormat>Widescreen</PresentationFormat>
  <Paragraphs>413</Paragraphs>
  <Slides>43</Slides>
  <Notes>3</Notes>
  <HiddenSlides>1</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43</vt:i4>
      </vt:variant>
    </vt:vector>
  </HeadingPairs>
  <TitlesOfParts>
    <vt:vector size="54" baseType="lpstr">
      <vt:lpstr>Google Sans Text</vt:lpstr>
      <vt:lpstr>Inter</vt:lpstr>
      <vt:lpstr>Inter Bold</vt:lpstr>
      <vt:lpstr>Inter Light</vt:lpstr>
      <vt:lpstr>MS Mincho</vt:lpstr>
      <vt:lpstr>Aptos</vt:lpstr>
      <vt:lpstr>Arial</vt:lpstr>
      <vt:lpstr>Cambria Math</vt:lpstr>
      <vt:lpstr>Symbol</vt:lpstr>
      <vt:lpstr>Tw Cen MT</vt:lpstr>
      <vt:lpstr>Goccia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VITTORIA ALBERTO</dc:creator>
  <cp:lastModifiedBy>DAVIDE DI MATTEO</cp:lastModifiedBy>
  <cp:revision>2</cp:revision>
  <dcterms:created xsi:type="dcterms:W3CDTF">2025-12-15T14:30:22Z</dcterms:created>
  <dcterms:modified xsi:type="dcterms:W3CDTF">2025-12-17T13:59:22Z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2025-12-15T14:30:44Z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b9881898-840c-41db-a560-358b242eda77</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y fmtid="{D5CDD505-2E9C-101B-9397-08002B2CF9AE}" pid="10" name="ContentTypeId">
    <vt:lpwstr>0x010100BD2B476F9F3FCE418DEA2CD550DD36A5</vt:lpwstr>
  </property>
</Properties>
</file>